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 id="264" r:id="rId10"/>
    <p:sldId id="265" r:id="rId11"/>
    <p:sldId id="269" r:id="rId12"/>
    <p:sldId id="266" r:id="rId13"/>
    <p:sldId id="267" r:id="rId14"/>
    <p:sldId id="270" r:id="rId15"/>
    <p:sldId id="268" r:id="rId16"/>
    <p:sldId id="271" r:id="rId17"/>
    <p:sldId id="272" r:id="rId18"/>
    <p:sldId id="273"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31" r:id="rId74"/>
    <p:sldId id="329" r:id="rId75"/>
    <p:sldId id="330" r:id="rId76"/>
    <p:sldId id="332" r:id="rId7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 Id="rId4" Type="http://schemas.openxmlformats.org/officeDocument/2006/relationships/image" Target="../media/image9.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wmf"/><Relationship Id="rId1" Type="http://schemas.openxmlformats.org/officeDocument/2006/relationships/image" Target="../media/image34.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 Id="rId4" Type="http://schemas.openxmlformats.org/officeDocument/2006/relationships/image" Target="../media/image40.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 Id="rId4" Type="http://schemas.openxmlformats.org/officeDocument/2006/relationships/image" Target="../media/image44.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image" Target="../media/image45.wmf"/><Relationship Id="rId4" Type="http://schemas.openxmlformats.org/officeDocument/2006/relationships/image" Target="../media/image44.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image" Target="../media/image50.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56.wmf"/><Relationship Id="rId1" Type="http://schemas.openxmlformats.org/officeDocument/2006/relationships/image" Target="../media/image55.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6" Type="http://schemas.openxmlformats.org/officeDocument/2006/relationships/image" Target="../media/image19.wmf"/><Relationship Id="rId5" Type="http://schemas.openxmlformats.org/officeDocument/2006/relationships/image" Target="../media/image18.wmf"/><Relationship Id="rId4" Type="http://schemas.openxmlformats.org/officeDocument/2006/relationships/image" Target="../media/image17.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 Id="rId4" Type="http://schemas.openxmlformats.org/officeDocument/2006/relationships/image" Target="../media/image23.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lvl1pPr>
              <a:defRPr/>
            </a:lvl1pPr>
          </a:lstStyle>
          <a:p>
            <a:pPr>
              <a:defRPr/>
            </a:pPr>
            <a:fld id="{88C65157-9733-4B59-9D84-ED4729DEDA8E}" type="datetimeFigureOut">
              <a:rPr lang="en-CA"/>
              <a:pPr>
                <a:defRPr/>
              </a:pPr>
              <a:t>06/06/2014</a:t>
            </a:fld>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8EB52F8C-0951-46EF-9A18-C16D79C40BFF}" type="slidenum">
              <a:rPr lang="en-CA"/>
              <a:pPr>
                <a:defRPr/>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fld id="{CA103C94-6F5F-4B04-8D7A-146E5976C823}" type="datetimeFigureOut">
              <a:rPr lang="en-CA"/>
              <a:pPr>
                <a:defRPr/>
              </a:pPr>
              <a:t>06/06/2014</a:t>
            </a:fld>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05A1EB1A-DE39-4D31-B037-4EB68680B2A3}" type="slidenum">
              <a:rPr lang="en-CA"/>
              <a:pPr>
                <a:defRPr/>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fld id="{C7C14FC6-EC6F-4FF5-9794-23D99C680866}" type="datetimeFigureOut">
              <a:rPr lang="en-CA"/>
              <a:pPr>
                <a:defRPr/>
              </a:pPr>
              <a:t>06/06/2014</a:t>
            </a:fld>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12C66D27-988A-402B-A225-BA0010CC6E36}" type="slidenum">
              <a:rPr lang="en-CA"/>
              <a:pPr>
                <a:defRPr/>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fld id="{EC6DABF1-939A-453C-8C0D-10ACFE01894B}" type="datetimeFigureOut">
              <a:rPr lang="en-CA"/>
              <a:pPr>
                <a:defRPr/>
              </a:pPr>
              <a:t>06/06/2014</a:t>
            </a:fld>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AF5645FE-A221-4470-8518-C2E759224E08}" type="slidenum">
              <a:rPr lang="en-CA"/>
              <a:pPr>
                <a:defRPr/>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C108423-23AB-457E-8BE6-0A15E24B1F02}" type="datetimeFigureOut">
              <a:rPr lang="en-CA"/>
              <a:pPr>
                <a:defRPr/>
              </a:pPr>
              <a:t>06/06/2014</a:t>
            </a:fld>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DB896513-C96A-49E7-8FAE-F7F476D3F104}" type="slidenum">
              <a:rPr lang="en-CA"/>
              <a:pPr>
                <a:defRPr/>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3"/>
          <p:cNvSpPr>
            <a:spLocks noGrp="1"/>
          </p:cNvSpPr>
          <p:nvPr>
            <p:ph type="dt" sz="half" idx="10"/>
          </p:nvPr>
        </p:nvSpPr>
        <p:spPr/>
        <p:txBody>
          <a:bodyPr/>
          <a:lstStyle>
            <a:lvl1pPr>
              <a:defRPr/>
            </a:lvl1pPr>
          </a:lstStyle>
          <a:p>
            <a:pPr>
              <a:defRPr/>
            </a:pPr>
            <a:fld id="{3FA66641-F9F9-46CA-A6FE-8CF5CB2086D7}" type="datetimeFigureOut">
              <a:rPr lang="en-CA"/>
              <a:pPr>
                <a:defRPr/>
              </a:pPr>
              <a:t>06/06/2014</a:t>
            </a:fld>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73D63BC1-867E-4A61-99D8-7B805FE61A6C}" type="slidenum">
              <a:rPr lang="en-CA"/>
              <a:pPr>
                <a:defRPr/>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3"/>
          <p:cNvSpPr>
            <a:spLocks noGrp="1"/>
          </p:cNvSpPr>
          <p:nvPr>
            <p:ph type="dt" sz="half" idx="10"/>
          </p:nvPr>
        </p:nvSpPr>
        <p:spPr/>
        <p:txBody>
          <a:bodyPr/>
          <a:lstStyle>
            <a:lvl1pPr>
              <a:defRPr/>
            </a:lvl1pPr>
          </a:lstStyle>
          <a:p>
            <a:pPr>
              <a:defRPr/>
            </a:pPr>
            <a:fld id="{8DD2ED39-1C18-4416-8784-50B7FDC936D4}" type="datetimeFigureOut">
              <a:rPr lang="en-CA"/>
              <a:pPr>
                <a:defRPr/>
              </a:pPr>
              <a:t>06/06/2014</a:t>
            </a:fld>
            <a:endParaRPr lang="en-CA"/>
          </a:p>
        </p:txBody>
      </p:sp>
      <p:sp>
        <p:nvSpPr>
          <p:cNvPr id="8" name="Footer Placeholder 4"/>
          <p:cNvSpPr>
            <a:spLocks noGrp="1"/>
          </p:cNvSpPr>
          <p:nvPr>
            <p:ph type="ftr" sz="quarter" idx="11"/>
          </p:nvPr>
        </p:nvSpPr>
        <p:spPr/>
        <p:txBody>
          <a:bodyPr/>
          <a:lstStyle>
            <a:lvl1pPr>
              <a:defRPr/>
            </a:lvl1pPr>
          </a:lstStyle>
          <a:p>
            <a:pPr>
              <a:defRPr/>
            </a:pPr>
            <a:endParaRPr lang="en-CA"/>
          </a:p>
        </p:txBody>
      </p:sp>
      <p:sp>
        <p:nvSpPr>
          <p:cNvPr id="9" name="Slide Number Placeholder 5"/>
          <p:cNvSpPr>
            <a:spLocks noGrp="1"/>
          </p:cNvSpPr>
          <p:nvPr>
            <p:ph type="sldNum" sz="quarter" idx="12"/>
          </p:nvPr>
        </p:nvSpPr>
        <p:spPr/>
        <p:txBody>
          <a:bodyPr/>
          <a:lstStyle>
            <a:lvl1pPr>
              <a:defRPr/>
            </a:lvl1pPr>
          </a:lstStyle>
          <a:p>
            <a:pPr>
              <a:defRPr/>
            </a:pPr>
            <a:fld id="{30854FCD-3EA7-4A3D-8C46-6FE99FB01680}" type="slidenum">
              <a:rPr lang="en-CA"/>
              <a:pPr>
                <a:defRPr/>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3"/>
          <p:cNvSpPr>
            <a:spLocks noGrp="1"/>
          </p:cNvSpPr>
          <p:nvPr>
            <p:ph type="dt" sz="half" idx="10"/>
          </p:nvPr>
        </p:nvSpPr>
        <p:spPr/>
        <p:txBody>
          <a:bodyPr/>
          <a:lstStyle>
            <a:lvl1pPr>
              <a:defRPr/>
            </a:lvl1pPr>
          </a:lstStyle>
          <a:p>
            <a:pPr>
              <a:defRPr/>
            </a:pPr>
            <a:fld id="{066F3A22-1AF3-4F3E-A3EC-7F2D3B80025E}" type="datetimeFigureOut">
              <a:rPr lang="en-CA"/>
              <a:pPr>
                <a:defRPr/>
              </a:pPr>
              <a:t>06/06/2014</a:t>
            </a:fld>
            <a:endParaRPr lang="en-CA"/>
          </a:p>
        </p:txBody>
      </p:sp>
      <p:sp>
        <p:nvSpPr>
          <p:cNvPr id="4" name="Footer Placeholder 4"/>
          <p:cNvSpPr>
            <a:spLocks noGrp="1"/>
          </p:cNvSpPr>
          <p:nvPr>
            <p:ph type="ftr" sz="quarter" idx="11"/>
          </p:nvPr>
        </p:nvSpPr>
        <p:spPr/>
        <p:txBody>
          <a:bodyPr/>
          <a:lstStyle>
            <a:lvl1pPr>
              <a:defRPr/>
            </a:lvl1pPr>
          </a:lstStyle>
          <a:p>
            <a:pPr>
              <a:defRPr/>
            </a:pPr>
            <a:endParaRPr lang="en-CA"/>
          </a:p>
        </p:txBody>
      </p:sp>
      <p:sp>
        <p:nvSpPr>
          <p:cNvPr id="5" name="Slide Number Placeholder 5"/>
          <p:cNvSpPr>
            <a:spLocks noGrp="1"/>
          </p:cNvSpPr>
          <p:nvPr>
            <p:ph type="sldNum" sz="quarter" idx="12"/>
          </p:nvPr>
        </p:nvSpPr>
        <p:spPr/>
        <p:txBody>
          <a:bodyPr/>
          <a:lstStyle>
            <a:lvl1pPr>
              <a:defRPr/>
            </a:lvl1pPr>
          </a:lstStyle>
          <a:p>
            <a:pPr>
              <a:defRPr/>
            </a:pPr>
            <a:fld id="{179CB9DB-F6F8-4E20-918C-875631646957}" type="slidenum">
              <a:rPr lang="en-CA"/>
              <a:pPr>
                <a:defRPr/>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35CABCD-4BE3-409D-9176-0BF76376BB62}" type="datetimeFigureOut">
              <a:rPr lang="en-CA"/>
              <a:pPr>
                <a:defRPr/>
              </a:pPr>
              <a:t>06/06/2014</a:t>
            </a:fld>
            <a:endParaRPr lang="en-CA"/>
          </a:p>
        </p:txBody>
      </p:sp>
      <p:sp>
        <p:nvSpPr>
          <p:cNvPr id="3" name="Footer Placeholder 4"/>
          <p:cNvSpPr>
            <a:spLocks noGrp="1"/>
          </p:cNvSpPr>
          <p:nvPr>
            <p:ph type="ftr" sz="quarter" idx="11"/>
          </p:nvPr>
        </p:nvSpPr>
        <p:spPr/>
        <p:txBody>
          <a:bodyPr/>
          <a:lstStyle>
            <a:lvl1pPr>
              <a:defRPr/>
            </a:lvl1pPr>
          </a:lstStyle>
          <a:p>
            <a:pPr>
              <a:defRPr/>
            </a:pPr>
            <a:endParaRPr lang="en-CA"/>
          </a:p>
        </p:txBody>
      </p:sp>
      <p:sp>
        <p:nvSpPr>
          <p:cNvPr id="4" name="Slide Number Placeholder 5"/>
          <p:cNvSpPr>
            <a:spLocks noGrp="1"/>
          </p:cNvSpPr>
          <p:nvPr>
            <p:ph type="sldNum" sz="quarter" idx="12"/>
          </p:nvPr>
        </p:nvSpPr>
        <p:spPr/>
        <p:txBody>
          <a:bodyPr/>
          <a:lstStyle>
            <a:lvl1pPr>
              <a:defRPr/>
            </a:lvl1pPr>
          </a:lstStyle>
          <a:p>
            <a:pPr>
              <a:defRPr/>
            </a:pPr>
            <a:fld id="{7FB6FB3D-8403-4837-ABAB-CC708CB473C1}" type="slidenum">
              <a:rPr lang="en-CA"/>
              <a:pPr>
                <a:defRPr/>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72AF536-46D3-4976-8F9B-FA0D6CAE4E33}" type="datetimeFigureOut">
              <a:rPr lang="en-CA"/>
              <a:pPr>
                <a:defRPr/>
              </a:pPr>
              <a:t>06/06/2014</a:t>
            </a:fld>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FB48EDD4-BE22-47E9-A83E-BC9CBF74016D}" type="slidenum">
              <a:rPr lang="en-CA"/>
              <a:pPr>
                <a:defRPr/>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8391512-F579-4860-A50A-78FAC2BD586B}" type="datetimeFigureOut">
              <a:rPr lang="en-CA"/>
              <a:pPr>
                <a:defRPr/>
              </a:pPr>
              <a:t>06/06/2014</a:t>
            </a:fld>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2AD57CE3-27F6-42FE-AA5B-C84ABF0C0F21}" type="slidenum">
              <a:rPr lang="en-CA"/>
              <a:pPr>
                <a:defRPr/>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CA"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7EE3FEF6-E31C-453C-938E-55B8B5A5799F}" type="datetimeFigureOut">
              <a:rPr lang="en-CA"/>
              <a:pPr>
                <a:defRPr/>
              </a:pPr>
              <a:t>06/06/2014</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2FEE9167-A411-4A92-A64C-6C043CBE1CAD}"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7.wmf"/><Relationship Id="rId5" Type="http://schemas.openxmlformats.org/officeDocument/2006/relationships/oleObject" Target="../embeddings/oleObject2.bin"/><Relationship Id="rId10" Type="http://schemas.openxmlformats.org/officeDocument/2006/relationships/image" Target="../media/image9.wmf"/><Relationship Id="rId4" Type="http://schemas.openxmlformats.org/officeDocument/2006/relationships/image" Target="../media/image6.wmf"/><Relationship Id="rId9" Type="http://schemas.openxmlformats.org/officeDocument/2006/relationships/oleObject" Target="../embeddings/oleObject4.bin"/></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11.wmf"/><Relationship Id="rId5" Type="http://schemas.openxmlformats.org/officeDocument/2006/relationships/oleObject" Target="../embeddings/oleObject6.bin"/><Relationship Id="rId4" Type="http://schemas.openxmlformats.org/officeDocument/2006/relationships/image" Target="../media/image10.w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3.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16.wmf"/><Relationship Id="rId13" Type="http://schemas.openxmlformats.org/officeDocument/2006/relationships/oleObject" Target="../embeddings/oleObject14.bin"/><Relationship Id="rId3" Type="http://schemas.openxmlformats.org/officeDocument/2006/relationships/oleObject" Target="../embeddings/oleObject9.bin"/><Relationship Id="rId7" Type="http://schemas.openxmlformats.org/officeDocument/2006/relationships/oleObject" Target="../embeddings/oleObject11.bin"/><Relationship Id="rId12" Type="http://schemas.openxmlformats.org/officeDocument/2006/relationships/image" Target="../media/image18.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5.wmf"/><Relationship Id="rId11" Type="http://schemas.openxmlformats.org/officeDocument/2006/relationships/oleObject" Target="../embeddings/oleObject13.bin"/><Relationship Id="rId5" Type="http://schemas.openxmlformats.org/officeDocument/2006/relationships/oleObject" Target="../embeddings/oleObject10.bin"/><Relationship Id="rId10" Type="http://schemas.openxmlformats.org/officeDocument/2006/relationships/image" Target="../media/image17.wmf"/><Relationship Id="rId4" Type="http://schemas.openxmlformats.org/officeDocument/2006/relationships/image" Target="../media/image14.wmf"/><Relationship Id="rId9" Type="http://schemas.openxmlformats.org/officeDocument/2006/relationships/oleObject" Target="../embeddings/oleObject12.bin"/><Relationship Id="rId14" Type="http://schemas.openxmlformats.org/officeDocument/2006/relationships/image" Target="../media/image19.wmf"/></Relationships>
</file>

<file path=ppt/slides/_rels/slide32.x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oleObject" Target="../embeddings/oleObject15.bin"/><Relationship Id="rId7"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1.wmf"/><Relationship Id="rId11" Type="http://schemas.openxmlformats.org/officeDocument/2006/relationships/image" Target="../media/image23.wmf"/><Relationship Id="rId5" Type="http://schemas.openxmlformats.org/officeDocument/2006/relationships/oleObject" Target="../embeddings/oleObject16.bin"/><Relationship Id="rId10" Type="http://schemas.openxmlformats.org/officeDocument/2006/relationships/oleObject" Target="../embeddings/oleObject19.bin"/><Relationship Id="rId4" Type="http://schemas.openxmlformats.org/officeDocument/2006/relationships/image" Target="../media/image20.wmf"/><Relationship Id="rId9" Type="http://schemas.openxmlformats.org/officeDocument/2006/relationships/oleObject" Target="../embeddings/oleObject18.bin"/></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oleObject" Target="../embeddings/oleObject20.bin"/><Relationship Id="rId7"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5.wmf"/><Relationship Id="rId5" Type="http://schemas.openxmlformats.org/officeDocument/2006/relationships/oleObject" Target="../embeddings/oleObject21.bin"/><Relationship Id="rId4" Type="http://schemas.openxmlformats.org/officeDocument/2006/relationships/image" Target="../media/image24.w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28.wmf"/><Relationship Id="rId5" Type="http://schemas.openxmlformats.org/officeDocument/2006/relationships/oleObject" Target="../embeddings/oleObject24.bin"/><Relationship Id="rId4" Type="http://schemas.openxmlformats.org/officeDocument/2006/relationships/image" Target="../media/image27.w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image" Target="../media/image30.wmf"/><Relationship Id="rId5" Type="http://schemas.openxmlformats.org/officeDocument/2006/relationships/oleObject" Target="../embeddings/oleObject26.bin"/><Relationship Id="rId4" Type="http://schemas.openxmlformats.org/officeDocument/2006/relationships/image" Target="../media/image29.w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oleObject" Target="../embeddings/oleObject27.bin"/><Relationship Id="rId7" Type="http://schemas.openxmlformats.org/officeDocument/2006/relationships/oleObject" Target="../embeddings/oleObject29.bin"/><Relationship Id="rId2" Type="http://schemas.openxmlformats.org/officeDocument/2006/relationships/slideLayout" Target="../slideLayouts/slideLayout6.xml"/><Relationship Id="rId1" Type="http://schemas.openxmlformats.org/officeDocument/2006/relationships/vmlDrawing" Target="../drawings/vmlDrawing9.vml"/><Relationship Id="rId6" Type="http://schemas.openxmlformats.org/officeDocument/2006/relationships/image" Target="../media/image32.wmf"/><Relationship Id="rId5" Type="http://schemas.openxmlformats.org/officeDocument/2006/relationships/oleObject" Target="../embeddings/oleObject28.bin"/><Relationship Id="rId4" Type="http://schemas.openxmlformats.org/officeDocument/2006/relationships/image" Target="../media/image31.w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image" Target="../media/image36.wmf"/><Relationship Id="rId3" Type="http://schemas.openxmlformats.org/officeDocument/2006/relationships/oleObject" Target="../embeddings/oleObject30.bin"/><Relationship Id="rId7" Type="http://schemas.openxmlformats.org/officeDocument/2006/relationships/oleObject" Target="../embeddings/oleObject32.bin"/><Relationship Id="rId2" Type="http://schemas.openxmlformats.org/officeDocument/2006/relationships/slideLayout" Target="../slideLayouts/slideLayout6.xml"/><Relationship Id="rId1" Type="http://schemas.openxmlformats.org/officeDocument/2006/relationships/vmlDrawing" Target="../drawings/vmlDrawing10.vml"/><Relationship Id="rId6" Type="http://schemas.openxmlformats.org/officeDocument/2006/relationships/image" Target="../media/image35.wmf"/><Relationship Id="rId5" Type="http://schemas.openxmlformats.org/officeDocument/2006/relationships/oleObject" Target="../embeddings/oleObject31.bin"/><Relationship Id="rId4" Type="http://schemas.openxmlformats.org/officeDocument/2006/relationships/image" Target="../media/image34.w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oleObject" Target="../embeddings/oleObject33.bin"/><Relationship Id="rId7" Type="http://schemas.openxmlformats.org/officeDocument/2006/relationships/oleObject" Target="../embeddings/oleObject35.bin"/><Relationship Id="rId2" Type="http://schemas.openxmlformats.org/officeDocument/2006/relationships/slideLayout" Target="../slideLayouts/slideLayout6.xml"/><Relationship Id="rId1" Type="http://schemas.openxmlformats.org/officeDocument/2006/relationships/vmlDrawing" Target="../drawings/vmlDrawing11.vml"/><Relationship Id="rId6" Type="http://schemas.openxmlformats.org/officeDocument/2006/relationships/image" Target="../media/image38.wmf"/><Relationship Id="rId5" Type="http://schemas.openxmlformats.org/officeDocument/2006/relationships/oleObject" Target="../embeddings/oleObject34.bin"/><Relationship Id="rId10" Type="http://schemas.openxmlformats.org/officeDocument/2006/relationships/image" Target="../media/image40.wmf"/><Relationship Id="rId4" Type="http://schemas.openxmlformats.org/officeDocument/2006/relationships/image" Target="../media/image37.wmf"/><Relationship Id="rId9" Type="http://schemas.openxmlformats.org/officeDocument/2006/relationships/oleObject" Target="../embeddings/oleObject36.bin"/></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image" Target="../media/image43.wmf"/><Relationship Id="rId3" Type="http://schemas.openxmlformats.org/officeDocument/2006/relationships/oleObject" Target="../embeddings/oleObject37.bin"/><Relationship Id="rId7" Type="http://schemas.openxmlformats.org/officeDocument/2006/relationships/oleObject" Target="../embeddings/oleObject39.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42.wmf"/><Relationship Id="rId11" Type="http://schemas.openxmlformats.org/officeDocument/2006/relationships/oleObject" Target="../embeddings/oleObject41.bin"/><Relationship Id="rId5" Type="http://schemas.openxmlformats.org/officeDocument/2006/relationships/oleObject" Target="../embeddings/oleObject38.bin"/><Relationship Id="rId10" Type="http://schemas.openxmlformats.org/officeDocument/2006/relationships/image" Target="../media/image44.wmf"/><Relationship Id="rId4" Type="http://schemas.openxmlformats.org/officeDocument/2006/relationships/image" Target="../media/image41.wmf"/><Relationship Id="rId9" Type="http://schemas.openxmlformats.org/officeDocument/2006/relationships/oleObject" Target="../embeddings/oleObject40.bin"/></Relationships>
</file>

<file path=ppt/slides/_rels/slide51.xml.rels><?xml version="1.0" encoding="UTF-8" standalone="yes"?>
<Relationships xmlns="http://schemas.openxmlformats.org/package/2006/relationships"><Relationship Id="rId8" Type="http://schemas.openxmlformats.org/officeDocument/2006/relationships/image" Target="../media/image47.wmf"/><Relationship Id="rId3" Type="http://schemas.openxmlformats.org/officeDocument/2006/relationships/oleObject" Target="../embeddings/oleObject42.bin"/><Relationship Id="rId7" Type="http://schemas.openxmlformats.org/officeDocument/2006/relationships/oleObject" Target="../embeddings/oleObject44.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46.wmf"/><Relationship Id="rId11" Type="http://schemas.openxmlformats.org/officeDocument/2006/relationships/oleObject" Target="../embeddings/oleObject46.bin"/><Relationship Id="rId5" Type="http://schemas.openxmlformats.org/officeDocument/2006/relationships/oleObject" Target="../embeddings/oleObject43.bin"/><Relationship Id="rId10" Type="http://schemas.openxmlformats.org/officeDocument/2006/relationships/image" Target="../media/image44.wmf"/><Relationship Id="rId4" Type="http://schemas.openxmlformats.org/officeDocument/2006/relationships/image" Target="../media/image45.wmf"/><Relationship Id="rId9" Type="http://schemas.openxmlformats.org/officeDocument/2006/relationships/oleObject" Target="../embeddings/oleObject45.bin"/></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48.wmf"/></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49.wmf"/></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51.png"/><Relationship Id="rId5" Type="http://schemas.openxmlformats.org/officeDocument/2006/relationships/oleObject" Target="../embeddings/oleObject50.bin"/><Relationship Id="rId4" Type="http://schemas.openxmlformats.org/officeDocument/2006/relationships/image" Target="../media/image50.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52.wmf"/></Relationships>
</file>

<file path=ppt/slides/_rels/slide72.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image" Target="../media/image53.wmf"/></Relationships>
</file>

<file path=ppt/slides/_rels/slide7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56.wmf"/><Relationship Id="rId5" Type="http://schemas.openxmlformats.org/officeDocument/2006/relationships/oleObject" Target="../embeddings/oleObject54.bin"/><Relationship Id="rId4" Type="http://schemas.openxmlformats.org/officeDocument/2006/relationships/image" Target="../media/image55.wmf"/></Relationships>
</file>

<file path=ppt/slides/_rels/slide7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gif"/><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76.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p:txBody>
          <a:bodyPr/>
          <a:lstStyle/>
          <a:p>
            <a:r>
              <a:rPr lang="en-CA" b="1" smtClean="0"/>
              <a:t>Atomic Structure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Grp="1" noChangeArrowheads="1"/>
          </p:cNvSpPr>
          <p:nvPr>
            <p:ph idx="1"/>
          </p:nvPr>
        </p:nvSpPr>
        <p:spPr>
          <a:xfrm>
            <a:off x="457200" y="271463"/>
            <a:ext cx="8229600" cy="4525962"/>
          </a:xfrm>
        </p:spPr>
        <p:txBody>
          <a:bodyPr/>
          <a:lstStyle/>
          <a:p>
            <a:pPr>
              <a:lnSpc>
                <a:spcPct val="90000"/>
              </a:lnSpc>
            </a:pPr>
            <a:r>
              <a:rPr lang="en-US" sz="2800" smtClean="0"/>
              <a:t>When filling orbitals then the following order is used:</a:t>
            </a:r>
          </a:p>
          <a:p>
            <a:pPr>
              <a:lnSpc>
                <a:spcPct val="90000"/>
              </a:lnSpc>
              <a:buFontTx/>
              <a:buNone/>
            </a:pPr>
            <a:endParaRPr lang="en-US" sz="2800" smtClean="0"/>
          </a:p>
          <a:p>
            <a:pPr>
              <a:lnSpc>
                <a:spcPct val="90000"/>
              </a:lnSpc>
              <a:buFontTx/>
              <a:buNone/>
            </a:pPr>
            <a:endParaRPr lang="en-US" sz="2800" smtClean="0"/>
          </a:p>
          <a:p>
            <a:pPr>
              <a:lnSpc>
                <a:spcPct val="90000"/>
              </a:lnSpc>
              <a:buFontTx/>
              <a:buNone/>
            </a:pPr>
            <a:endParaRPr lang="en-US" sz="2800" smtClean="0"/>
          </a:p>
          <a:p>
            <a:pPr>
              <a:lnSpc>
                <a:spcPct val="90000"/>
              </a:lnSpc>
              <a:buFontTx/>
              <a:buNone/>
            </a:pPr>
            <a:endParaRPr lang="en-US" sz="2800" smtClean="0"/>
          </a:p>
        </p:txBody>
      </p:sp>
      <p:pic>
        <p:nvPicPr>
          <p:cNvPr id="22530" name="Picture 1"/>
          <p:cNvPicPr>
            <a:picLocks noChangeAspect="1"/>
          </p:cNvPicPr>
          <p:nvPr/>
        </p:nvPicPr>
        <p:blipFill>
          <a:blip r:embed="rId2"/>
          <a:srcRect/>
          <a:stretch>
            <a:fillRect/>
          </a:stretch>
        </p:blipFill>
        <p:spPr bwMode="auto">
          <a:xfrm>
            <a:off x="2627313" y="836613"/>
            <a:ext cx="3819525" cy="57610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3375"/>
            <a:ext cx="8229600" cy="935038"/>
          </a:xfrm>
        </p:spPr>
        <p:txBody>
          <a:bodyPr rtlCol="0">
            <a:normAutofit lnSpcReduction="10000"/>
          </a:bodyPr>
          <a:lstStyle/>
          <a:p>
            <a:pPr fontAlgn="auto">
              <a:spcAft>
                <a:spcPts val="0"/>
              </a:spcAft>
              <a:buFont typeface="Arial" pitchFamily="34" charset="0"/>
              <a:buChar char="•"/>
              <a:defRPr/>
            </a:pPr>
            <a:r>
              <a:rPr lang="en-US" sz="2800" dirty="0"/>
              <a:t>This order can also be determined from the periodic table.</a:t>
            </a:r>
          </a:p>
          <a:p>
            <a:pPr marL="0" indent="0" fontAlgn="auto">
              <a:spcAft>
                <a:spcPts val="0"/>
              </a:spcAft>
              <a:buFont typeface="Arial" pitchFamily="34" charset="0"/>
              <a:buNone/>
              <a:defRPr/>
            </a:pPr>
            <a:endParaRPr lang="en-CA" sz="2800" dirty="0"/>
          </a:p>
        </p:txBody>
      </p:sp>
      <p:pic>
        <p:nvPicPr>
          <p:cNvPr id="23554" name="Picture 3"/>
          <p:cNvPicPr>
            <a:picLocks noChangeAspect="1"/>
          </p:cNvPicPr>
          <p:nvPr/>
        </p:nvPicPr>
        <p:blipFill>
          <a:blip r:embed="rId2"/>
          <a:srcRect/>
          <a:stretch>
            <a:fillRect/>
          </a:stretch>
        </p:blipFill>
        <p:spPr bwMode="auto">
          <a:xfrm>
            <a:off x="179388" y="1127125"/>
            <a:ext cx="8831262" cy="5326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274638"/>
            <a:ext cx="8229600" cy="417512"/>
          </a:xfrm>
        </p:spPr>
        <p:txBody>
          <a:bodyPr rtlCol="0">
            <a:normAutofit fontScale="90000"/>
          </a:bodyPr>
          <a:lstStyle/>
          <a:p>
            <a:pPr fontAlgn="auto">
              <a:spcAft>
                <a:spcPts val="0"/>
              </a:spcAft>
              <a:defRPr/>
            </a:pPr>
            <a:r>
              <a:rPr lang="en-CA" sz="3200" b="1"/>
              <a:t>Energy Level Diagrams</a:t>
            </a:r>
          </a:p>
        </p:txBody>
      </p:sp>
      <p:sp>
        <p:nvSpPr>
          <p:cNvPr id="24578" name="Rectangle 3"/>
          <p:cNvSpPr>
            <a:spLocks noGrp="1" noChangeArrowheads="1"/>
          </p:cNvSpPr>
          <p:nvPr>
            <p:ph type="body" idx="1"/>
          </p:nvPr>
        </p:nvSpPr>
        <p:spPr>
          <a:xfrm>
            <a:off x="468313" y="765175"/>
            <a:ext cx="8229600" cy="4525963"/>
          </a:xfrm>
        </p:spPr>
        <p:txBody>
          <a:bodyPr/>
          <a:lstStyle/>
          <a:p>
            <a:pPr>
              <a:lnSpc>
                <a:spcPct val="90000"/>
              </a:lnSpc>
            </a:pPr>
            <a:r>
              <a:rPr lang="en-CA" sz="2800" smtClean="0"/>
              <a:t>Show how the electrons are placed within the orbitals.</a:t>
            </a:r>
          </a:p>
          <a:p>
            <a:pPr>
              <a:lnSpc>
                <a:spcPct val="90000"/>
              </a:lnSpc>
            </a:pPr>
            <a:r>
              <a:rPr lang="en-CA" sz="2800" smtClean="0"/>
              <a:t>Orbitals are represented with lines _ or circles </a:t>
            </a:r>
            <a:r>
              <a:rPr lang="el-GR" sz="2800" smtClean="0">
                <a:cs typeface="Arial" charset="0"/>
              </a:rPr>
              <a:t>Ο</a:t>
            </a:r>
            <a:r>
              <a:rPr lang="en-CA" sz="2800" smtClean="0">
                <a:cs typeface="Arial" charset="0"/>
              </a:rPr>
              <a:t>.</a:t>
            </a:r>
          </a:p>
          <a:p>
            <a:pPr>
              <a:lnSpc>
                <a:spcPct val="90000"/>
              </a:lnSpc>
            </a:pPr>
            <a:r>
              <a:rPr lang="en-CA" sz="2800" smtClean="0">
                <a:cs typeface="Arial" charset="0"/>
              </a:rPr>
              <a:t>Electrons are represented by up and down arrows or half arrows.</a:t>
            </a:r>
          </a:p>
          <a:p>
            <a:pPr>
              <a:lnSpc>
                <a:spcPct val="90000"/>
              </a:lnSpc>
            </a:pPr>
            <a:r>
              <a:rPr lang="en-CA" sz="2800" b="1" smtClean="0">
                <a:cs typeface="Arial" charset="0"/>
              </a:rPr>
              <a:t>Aufbau Principle: </a:t>
            </a:r>
            <a:r>
              <a:rPr lang="en-CA" sz="2800" smtClean="0">
                <a:cs typeface="Arial" charset="0"/>
              </a:rPr>
              <a:t>lowest energy orbitals are filled first.</a:t>
            </a:r>
          </a:p>
          <a:p>
            <a:pPr>
              <a:lnSpc>
                <a:spcPct val="90000"/>
              </a:lnSpc>
            </a:pPr>
            <a:r>
              <a:rPr lang="en-CA" sz="2800" b="1" smtClean="0">
                <a:cs typeface="Arial" charset="0"/>
              </a:rPr>
              <a:t>Hund’s Rule:</a:t>
            </a:r>
            <a:r>
              <a:rPr lang="en-CA" sz="2800" smtClean="0">
                <a:cs typeface="Arial" charset="0"/>
              </a:rPr>
              <a:t> when there are multiple orbitals of equal energy, each orbital gets a single electron before pairing up electrons. </a:t>
            </a:r>
          </a:p>
          <a:p>
            <a:pPr>
              <a:lnSpc>
                <a:spcPct val="90000"/>
              </a:lnSpc>
            </a:pPr>
            <a:endParaRPr lang="el-GR" sz="2800" smtClean="0">
              <a:cs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3"/>
          <p:cNvSpPr>
            <a:spLocks noGrp="1" noChangeArrowheads="1"/>
          </p:cNvSpPr>
          <p:nvPr>
            <p:ph type="body" idx="1"/>
          </p:nvPr>
        </p:nvSpPr>
        <p:spPr>
          <a:xfrm>
            <a:off x="468313" y="404813"/>
            <a:ext cx="8229600" cy="4525962"/>
          </a:xfrm>
        </p:spPr>
        <p:txBody>
          <a:bodyPr/>
          <a:lstStyle/>
          <a:p>
            <a:r>
              <a:rPr lang="en-CA" sz="2800" b="1" smtClean="0"/>
              <a:t>Pauli Exclusion Principle:</a:t>
            </a:r>
            <a:r>
              <a:rPr lang="en-CA" sz="2800" smtClean="0"/>
              <a:t>  when 2 electrons are placed in the same orbital, these electrons will spin in different directions.  (this is shown by placing the first electron in an orbital pointing up and the second pointing down).</a:t>
            </a:r>
            <a:endParaRPr lang="en-CA" sz="2800" b="1"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p:cNvSpPr>
          <p:nvPr>
            <p:ph type="body" idx="1"/>
          </p:nvPr>
        </p:nvSpPr>
        <p:spPr>
          <a:xfrm>
            <a:off x="457200" y="333375"/>
            <a:ext cx="8229600" cy="5505450"/>
          </a:xfrm>
        </p:spPr>
        <p:txBody>
          <a:bodyPr/>
          <a:lstStyle/>
          <a:p>
            <a:pPr>
              <a:buFont typeface="Arial" charset="0"/>
              <a:buNone/>
            </a:pPr>
            <a:r>
              <a:rPr lang="en-CA" smtClean="0"/>
              <a:t>Ex. Gallium</a:t>
            </a:r>
          </a:p>
        </p:txBody>
      </p:sp>
      <p:pic>
        <p:nvPicPr>
          <p:cNvPr id="27653" name="Picture 5" descr="334px-Electron_configuration_gallium_svg"/>
          <p:cNvPicPr>
            <a:picLocks noChangeAspect="1" noChangeArrowheads="1"/>
          </p:cNvPicPr>
          <p:nvPr/>
        </p:nvPicPr>
        <p:blipFill>
          <a:blip r:embed="rId2"/>
          <a:srcRect/>
          <a:stretch>
            <a:fillRect/>
          </a:stretch>
        </p:blipFill>
        <p:spPr bwMode="auto">
          <a:xfrm>
            <a:off x="900113" y="917575"/>
            <a:ext cx="7127875" cy="5630863"/>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130175"/>
            <a:ext cx="8229600" cy="346075"/>
          </a:xfrm>
        </p:spPr>
        <p:txBody>
          <a:bodyPr/>
          <a:lstStyle/>
          <a:p>
            <a:r>
              <a:rPr lang="en-CA" sz="3200" b="1" dirty="0" smtClean="0"/>
              <a:t>Anomalous Electron Configurations</a:t>
            </a:r>
          </a:p>
        </p:txBody>
      </p:sp>
      <p:sp>
        <p:nvSpPr>
          <p:cNvPr id="3" name="Content Placeholder 2"/>
          <p:cNvSpPr>
            <a:spLocks noGrp="1"/>
          </p:cNvSpPr>
          <p:nvPr>
            <p:ph idx="1"/>
          </p:nvPr>
        </p:nvSpPr>
        <p:spPr>
          <a:xfrm>
            <a:off x="457200" y="547688"/>
            <a:ext cx="8229600" cy="5976937"/>
          </a:xfrm>
        </p:spPr>
        <p:txBody>
          <a:bodyPr>
            <a:normAutofit/>
          </a:bodyPr>
          <a:lstStyle/>
          <a:p>
            <a:r>
              <a:rPr lang="en-CA" sz="2800" dirty="0" smtClean="0"/>
              <a:t>There are 2 stable electron configurations; a filled set of orbitals and a half filled set of orbitals.</a:t>
            </a:r>
          </a:p>
          <a:p>
            <a:r>
              <a:rPr lang="en-CA" sz="2800" dirty="0" smtClean="0"/>
              <a:t>Due to the overlapping of higher energy orbitals, and the fact that it takes energy to place 2 electrons into the same orbital some elements are exceptions to the normal filling rules.</a:t>
            </a:r>
          </a:p>
          <a:p>
            <a:r>
              <a:rPr lang="en-CA" sz="2800" dirty="0" smtClean="0"/>
              <a:t>For example, Cr has the configuration [</a:t>
            </a:r>
            <a:r>
              <a:rPr lang="en-CA" sz="2800" dirty="0" err="1" smtClean="0"/>
              <a:t>Ar</a:t>
            </a:r>
            <a:r>
              <a:rPr lang="en-CA" sz="2800" dirty="0" smtClean="0"/>
              <a:t>]4s</a:t>
            </a:r>
            <a:r>
              <a:rPr lang="en-CA" sz="2800" baseline="30000" dirty="0" smtClean="0"/>
              <a:t>1</a:t>
            </a:r>
            <a:r>
              <a:rPr lang="en-CA" sz="2800" dirty="0" smtClean="0"/>
              <a:t>3d</a:t>
            </a:r>
            <a:r>
              <a:rPr lang="en-CA" sz="2800" baseline="30000" dirty="0" smtClean="0"/>
              <a:t>5 </a:t>
            </a:r>
            <a:r>
              <a:rPr lang="en-CA" sz="2800" dirty="0" smtClean="0"/>
              <a:t>NOT [</a:t>
            </a:r>
            <a:r>
              <a:rPr lang="en-CA" sz="2800" dirty="0" err="1" smtClean="0"/>
              <a:t>Ar</a:t>
            </a:r>
            <a:r>
              <a:rPr lang="en-CA" sz="2800" dirty="0" smtClean="0"/>
              <a:t>]4s</a:t>
            </a:r>
            <a:r>
              <a:rPr lang="en-CA" sz="2800" baseline="30000" dirty="0" smtClean="0"/>
              <a:t>2</a:t>
            </a:r>
            <a:r>
              <a:rPr lang="en-CA" sz="2800" dirty="0" smtClean="0"/>
              <a:t>3d</a:t>
            </a:r>
            <a:r>
              <a:rPr lang="en-CA" sz="2800" baseline="30000" dirty="0" smtClean="0"/>
              <a:t>4</a:t>
            </a:r>
            <a:r>
              <a:rPr lang="en-CA" sz="2800" dirty="0" smtClean="0"/>
              <a:t> because it is more stable and takes less energy for the 4s and 3d orbitals to be half filled. (Mo also follows this pattern)</a:t>
            </a:r>
          </a:p>
          <a:p>
            <a:r>
              <a:rPr lang="en-CA" sz="2800" dirty="0" smtClean="0"/>
              <a:t>Also, Cu has the configuration [</a:t>
            </a:r>
            <a:r>
              <a:rPr lang="en-CA" sz="2800" dirty="0" err="1" smtClean="0"/>
              <a:t>Ar</a:t>
            </a:r>
            <a:r>
              <a:rPr lang="en-CA" sz="2800" dirty="0" smtClean="0"/>
              <a:t>]4s</a:t>
            </a:r>
            <a:r>
              <a:rPr lang="en-CA" sz="2800" baseline="30000" dirty="0" smtClean="0"/>
              <a:t>1</a:t>
            </a:r>
            <a:r>
              <a:rPr lang="en-CA" sz="2800" dirty="0" smtClean="0"/>
              <a:t>3d</a:t>
            </a:r>
            <a:r>
              <a:rPr lang="en-CA" sz="2800" baseline="30000" dirty="0" smtClean="0"/>
              <a:t>10 </a:t>
            </a:r>
            <a:r>
              <a:rPr lang="en-CA" sz="2800" dirty="0" smtClean="0"/>
              <a:t>NOT [</a:t>
            </a:r>
            <a:r>
              <a:rPr lang="en-CA" sz="2800" dirty="0" err="1" smtClean="0"/>
              <a:t>Ar</a:t>
            </a:r>
            <a:r>
              <a:rPr lang="en-CA" sz="2800" dirty="0" smtClean="0"/>
              <a:t>]4s</a:t>
            </a:r>
            <a:r>
              <a:rPr lang="en-CA" sz="2800" baseline="30000" dirty="0" smtClean="0"/>
              <a:t>2</a:t>
            </a:r>
            <a:r>
              <a:rPr lang="en-CA" sz="2800" dirty="0" smtClean="0"/>
              <a:t>3d</a:t>
            </a:r>
            <a:r>
              <a:rPr lang="en-CA" sz="2800" baseline="30000" dirty="0" smtClean="0"/>
              <a:t>9</a:t>
            </a:r>
            <a:r>
              <a:rPr lang="en-CA" sz="2800" dirty="0" smtClean="0"/>
              <a:t> because it is more stable and takes less energy. (Ag and Au also follow this pattern)</a:t>
            </a:r>
          </a:p>
          <a:p>
            <a:endParaRPr lang="en-CA" sz="2800" baseline="300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a:xfrm>
            <a:off x="457200" y="274638"/>
            <a:ext cx="8229600" cy="346075"/>
          </a:xfrm>
        </p:spPr>
        <p:txBody>
          <a:bodyPr/>
          <a:lstStyle/>
          <a:p>
            <a:r>
              <a:rPr lang="en-CA" sz="3200" b="1" smtClean="0"/>
              <a:t>Quantum Numbers</a:t>
            </a:r>
          </a:p>
        </p:txBody>
      </p:sp>
      <p:sp>
        <p:nvSpPr>
          <p:cNvPr id="28675" name="Rectangle 3"/>
          <p:cNvSpPr>
            <a:spLocks noGrp="1"/>
          </p:cNvSpPr>
          <p:nvPr>
            <p:ph type="body" idx="1"/>
          </p:nvPr>
        </p:nvSpPr>
        <p:spPr>
          <a:xfrm>
            <a:off x="457200" y="765175"/>
            <a:ext cx="8229600" cy="5759450"/>
          </a:xfrm>
        </p:spPr>
        <p:txBody>
          <a:bodyPr/>
          <a:lstStyle/>
          <a:p>
            <a:pPr marL="609600" indent="-609600"/>
            <a:r>
              <a:rPr lang="en-CA" sz="2800" dirty="0" smtClean="0"/>
              <a:t>A set of 4 numbers that describes an electron’s location. (like GPS co-ordinates)</a:t>
            </a:r>
          </a:p>
          <a:p>
            <a:pPr marL="609600" indent="-609600">
              <a:buFont typeface="Arial" charset="0"/>
              <a:buNone/>
            </a:pPr>
            <a:r>
              <a:rPr lang="en-CA" sz="2800" dirty="0" smtClean="0"/>
              <a:t>1. Principal Quantum Number   (n)</a:t>
            </a:r>
          </a:p>
          <a:p>
            <a:pPr marL="609600" indent="-609600">
              <a:buFont typeface="Arial" charset="0"/>
              <a:buNone/>
            </a:pPr>
            <a:r>
              <a:rPr lang="en-CA" sz="2800" dirty="0" smtClean="0"/>
              <a:t>	- energy level that the electron is in</a:t>
            </a:r>
          </a:p>
          <a:p>
            <a:pPr marL="609600" indent="-609600">
              <a:buFont typeface="Arial" charset="0"/>
              <a:buNone/>
            </a:pPr>
            <a:r>
              <a:rPr lang="en-CA" sz="2800" dirty="0" smtClean="0"/>
              <a:t>2. Secondary Quantum Number   (l)</a:t>
            </a:r>
          </a:p>
          <a:p>
            <a:pPr marL="609600" indent="-609600">
              <a:buFont typeface="Arial" charset="0"/>
              <a:buNone/>
            </a:pPr>
            <a:r>
              <a:rPr lang="en-CA" sz="2800" dirty="0" smtClean="0"/>
              <a:t>	- also called the Angular Momentum Quantum Number </a:t>
            </a:r>
          </a:p>
          <a:p>
            <a:pPr marL="609600" indent="-609600">
              <a:buFont typeface="Arial" charset="0"/>
              <a:buNone/>
            </a:pPr>
            <a:r>
              <a:rPr lang="en-CA" sz="2800" dirty="0" smtClean="0"/>
              <a:t>	- describes the orbital type that the electron is in</a:t>
            </a:r>
          </a:p>
          <a:p>
            <a:pPr marL="609600" indent="-609600">
              <a:buFont typeface="Arial" charset="0"/>
              <a:buNone/>
            </a:pPr>
            <a:r>
              <a:rPr lang="en-CA" sz="2800" dirty="0" smtClean="0"/>
              <a:t>	s orbital l=0, p orbital l=1, d orbital l=2, f orbital l=3</a:t>
            </a:r>
          </a:p>
          <a:p>
            <a:pPr marL="609600" indent="-609600">
              <a:buFont typeface="Arial" charset="0"/>
              <a:buNone/>
            </a:pPr>
            <a:endParaRPr lang="en-CA"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Effect transition="in" filter="fade">
                                      <p:cBhvr>
                                        <p:cTn id="7" dur="500"/>
                                        <p:tgtEl>
                                          <p:spTgt spid="286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675">
                                            <p:txEl>
                                              <p:pRg st="1" end="1"/>
                                            </p:txEl>
                                          </p:spTgt>
                                        </p:tgtEl>
                                        <p:attrNameLst>
                                          <p:attrName>style.visibility</p:attrName>
                                        </p:attrNameLst>
                                      </p:cBhvr>
                                      <p:to>
                                        <p:strVal val="visible"/>
                                      </p:to>
                                    </p:set>
                                    <p:animEffect transition="in" filter="fade">
                                      <p:cBhvr>
                                        <p:cTn id="12" dur="500"/>
                                        <p:tgtEl>
                                          <p:spTgt spid="286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675">
                                            <p:txEl>
                                              <p:pRg st="2" end="2"/>
                                            </p:txEl>
                                          </p:spTgt>
                                        </p:tgtEl>
                                        <p:attrNameLst>
                                          <p:attrName>style.visibility</p:attrName>
                                        </p:attrNameLst>
                                      </p:cBhvr>
                                      <p:to>
                                        <p:strVal val="visible"/>
                                      </p:to>
                                    </p:set>
                                    <p:animEffect transition="in" filter="fade">
                                      <p:cBhvr>
                                        <p:cTn id="17" dur="500"/>
                                        <p:tgtEl>
                                          <p:spTgt spid="286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8675">
                                            <p:txEl>
                                              <p:pRg st="3" end="3"/>
                                            </p:txEl>
                                          </p:spTgt>
                                        </p:tgtEl>
                                        <p:attrNameLst>
                                          <p:attrName>style.visibility</p:attrName>
                                        </p:attrNameLst>
                                      </p:cBhvr>
                                      <p:to>
                                        <p:strVal val="visible"/>
                                      </p:to>
                                    </p:set>
                                    <p:animEffect transition="in" filter="fade">
                                      <p:cBhvr>
                                        <p:cTn id="22" dur="500"/>
                                        <p:tgtEl>
                                          <p:spTgt spid="2867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8675">
                                            <p:txEl>
                                              <p:pRg st="4" end="4"/>
                                            </p:txEl>
                                          </p:spTgt>
                                        </p:tgtEl>
                                        <p:attrNameLst>
                                          <p:attrName>style.visibility</p:attrName>
                                        </p:attrNameLst>
                                      </p:cBhvr>
                                      <p:to>
                                        <p:strVal val="visible"/>
                                      </p:to>
                                    </p:set>
                                    <p:animEffect transition="in" filter="fade">
                                      <p:cBhvr>
                                        <p:cTn id="27" dur="500"/>
                                        <p:tgtEl>
                                          <p:spTgt spid="2867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8675">
                                            <p:txEl>
                                              <p:pRg st="5" end="5"/>
                                            </p:txEl>
                                          </p:spTgt>
                                        </p:tgtEl>
                                        <p:attrNameLst>
                                          <p:attrName>style.visibility</p:attrName>
                                        </p:attrNameLst>
                                      </p:cBhvr>
                                      <p:to>
                                        <p:strVal val="visible"/>
                                      </p:to>
                                    </p:set>
                                    <p:animEffect transition="in" filter="fade">
                                      <p:cBhvr>
                                        <p:cTn id="32" dur="500"/>
                                        <p:tgtEl>
                                          <p:spTgt spid="2867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8675">
                                            <p:txEl>
                                              <p:pRg st="6" end="6"/>
                                            </p:txEl>
                                          </p:spTgt>
                                        </p:tgtEl>
                                        <p:attrNameLst>
                                          <p:attrName>style.visibility</p:attrName>
                                        </p:attrNameLst>
                                      </p:cBhvr>
                                      <p:to>
                                        <p:strVal val="visible"/>
                                      </p:to>
                                    </p:set>
                                    <p:animEffect transition="in" filter="fade">
                                      <p:cBhvr>
                                        <p:cTn id="37" dur="500"/>
                                        <p:tgtEl>
                                          <p:spTgt spid="2867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p:cNvSpPr>
          <p:nvPr>
            <p:ph type="body" idx="1"/>
          </p:nvPr>
        </p:nvSpPr>
        <p:spPr>
          <a:xfrm>
            <a:off x="457200" y="476250"/>
            <a:ext cx="8229600" cy="5649913"/>
          </a:xfrm>
        </p:spPr>
        <p:txBody>
          <a:bodyPr/>
          <a:lstStyle/>
          <a:p>
            <a:pPr>
              <a:buFont typeface="Arial" charset="0"/>
              <a:buNone/>
            </a:pPr>
            <a:r>
              <a:rPr lang="en-CA" dirty="0" smtClean="0"/>
              <a:t>3. Magnetic Quantum Number (m</a:t>
            </a:r>
            <a:r>
              <a:rPr lang="en-CA" baseline="-25000" dirty="0" smtClean="0"/>
              <a:t>l</a:t>
            </a:r>
            <a:r>
              <a:rPr lang="en-CA" dirty="0" smtClean="0"/>
              <a:t>)</a:t>
            </a:r>
          </a:p>
          <a:p>
            <a:pPr>
              <a:buFont typeface="Arial" charset="0"/>
              <a:buNone/>
            </a:pPr>
            <a:r>
              <a:rPr lang="en-CA" dirty="0" smtClean="0"/>
              <a:t>	- describes which orbital in a set the electron is in</a:t>
            </a:r>
          </a:p>
          <a:p>
            <a:pPr>
              <a:buFont typeface="Arial" charset="0"/>
              <a:buNone/>
            </a:pPr>
            <a:r>
              <a:rPr lang="en-CA" dirty="0" smtClean="0"/>
              <a:t>	- possible m</a:t>
            </a:r>
            <a:r>
              <a:rPr lang="en-CA" baseline="-25000" dirty="0" smtClean="0"/>
              <a:t>l</a:t>
            </a:r>
            <a:r>
              <a:rPr lang="en-CA" dirty="0" smtClean="0"/>
              <a:t> values run from –l through to +l (whole numbers only)</a:t>
            </a:r>
          </a:p>
          <a:p>
            <a:pPr>
              <a:buFont typeface="Arial" charset="0"/>
              <a:buNone/>
            </a:pPr>
            <a:r>
              <a:rPr lang="en-CA" dirty="0" smtClean="0"/>
              <a:t>	- start by filling the –l value first.</a:t>
            </a:r>
          </a:p>
          <a:p>
            <a:pPr>
              <a:buFont typeface="Arial" charset="0"/>
              <a:buNone/>
            </a:pPr>
            <a:r>
              <a:rPr lang="en-CA" dirty="0" smtClean="0"/>
              <a:t>4. Spin Quantum Number   (</a:t>
            </a:r>
            <a:r>
              <a:rPr lang="en-CA" dirty="0" err="1" smtClean="0"/>
              <a:t>m</a:t>
            </a:r>
            <a:r>
              <a:rPr lang="en-CA" baseline="-25000" dirty="0" err="1" smtClean="0"/>
              <a:t>s</a:t>
            </a:r>
            <a:r>
              <a:rPr lang="en-CA" dirty="0" smtClean="0"/>
              <a:t>)</a:t>
            </a:r>
          </a:p>
          <a:p>
            <a:pPr>
              <a:buFont typeface="Arial" charset="0"/>
              <a:buNone/>
            </a:pPr>
            <a:r>
              <a:rPr lang="en-CA" dirty="0" smtClean="0"/>
              <a:t>	- describes whether the electron is spinning clockwise (+1/2) or </a:t>
            </a:r>
            <a:r>
              <a:rPr lang="en-CA" dirty="0" err="1" smtClean="0"/>
              <a:t>counterclockwise</a:t>
            </a:r>
            <a:r>
              <a:rPr lang="en-CA" dirty="0" smtClean="0"/>
              <a:t> (-1/2)</a:t>
            </a:r>
          </a:p>
          <a:p>
            <a:pPr>
              <a:buFont typeface="Arial" charset="0"/>
              <a:buNone/>
            </a:pPr>
            <a:r>
              <a:rPr lang="en-CA" dirty="0" smtClean="0"/>
              <a:t>	- the first electron in the orbital is +1/2</a:t>
            </a:r>
            <a:endParaRPr lang="en-CA" baseline="-25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Effect transition="in" filter="fade">
                                      <p:cBhvr>
                                        <p:cTn id="7" dur="500"/>
                                        <p:tgtEl>
                                          <p:spTgt spid="296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699">
                                            <p:txEl>
                                              <p:pRg st="1" end="1"/>
                                            </p:txEl>
                                          </p:spTgt>
                                        </p:tgtEl>
                                        <p:attrNameLst>
                                          <p:attrName>style.visibility</p:attrName>
                                        </p:attrNameLst>
                                      </p:cBhvr>
                                      <p:to>
                                        <p:strVal val="visible"/>
                                      </p:to>
                                    </p:set>
                                    <p:animEffect transition="in" filter="fade">
                                      <p:cBhvr>
                                        <p:cTn id="12" dur="500"/>
                                        <p:tgtEl>
                                          <p:spTgt spid="296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9699">
                                            <p:txEl>
                                              <p:pRg st="2" end="2"/>
                                            </p:txEl>
                                          </p:spTgt>
                                        </p:tgtEl>
                                        <p:attrNameLst>
                                          <p:attrName>style.visibility</p:attrName>
                                        </p:attrNameLst>
                                      </p:cBhvr>
                                      <p:to>
                                        <p:strVal val="visible"/>
                                      </p:to>
                                    </p:set>
                                    <p:animEffect transition="in" filter="fade">
                                      <p:cBhvr>
                                        <p:cTn id="17" dur="500"/>
                                        <p:tgtEl>
                                          <p:spTgt spid="296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9699">
                                            <p:txEl>
                                              <p:pRg st="3" end="3"/>
                                            </p:txEl>
                                          </p:spTgt>
                                        </p:tgtEl>
                                        <p:attrNameLst>
                                          <p:attrName>style.visibility</p:attrName>
                                        </p:attrNameLst>
                                      </p:cBhvr>
                                      <p:to>
                                        <p:strVal val="visible"/>
                                      </p:to>
                                    </p:set>
                                    <p:animEffect transition="in" filter="fade">
                                      <p:cBhvr>
                                        <p:cTn id="22" dur="500"/>
                                        <p:tgtEl>
                                          <p:spTgt spid="296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9699">
                                            <p:txEl>
                                              <p:pRg st="4" end="4"/>
                                            </p:txEl>
                                          </p:spTgt>
                                        </p:tgtEl>
                                        <p:attrNameLst>
                                          <p:attrName>style.visibility</p:attrName>
                                        </p:attrNameLst>
                                      </p:cBhvr>
                                      <p:to>
                                        <p:strVal val="visible"/>
                                      </p:to>
                                    </p:set>
                                    <p:animEffect transition="in" filter="fade">
                                      <p:cBhvr>
                                        <p:cTn id="27" dur="500"/>
                                        <p:tgtEl>
                                          <p:spTgt spid="296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9699">
                                            <p:txEl>
                                              <p:pRg st="5" end="5"/>
                                            </p:txEl>
                                          </p:spTgt>
                                        </p:tgtEl>
                                        <p:attrNameLst>
                                          <p:attrName>style.visibility</p:attrName>
                                        </p:attrNameLst>
                                      </p:cBhvr>
                                      <p:to>
                                        <p:strVal val="visible"/>
                                      </p:to>
                                    </p:set>
                                    <p:animEffect transition="in" filter="fade">
                                      <p:cBhvr>
                                        <p:cTn id="32" dur="500"/>
                                        <p:tgtEl>
                                          <p:spTgt spid="2969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9699">
                                            <p:txEl>
                                              <p:pRg st="6" end="6"/>
                                            </p:txEl>
                                          </p:spTgt>
                                        </p:tgtEl>
                                        <p:attrNameLst>
                                          <p:attrName>style.visibility</p:attrName>
                                        </p:attrNameLst>
                                      </p:cBhvr>
                                      <p:to>
                                        <p:strVal val="visible"/>
                                      </p:to>
                                    </p:set>
                                    <p:animEffect transition="in" filter="fade">
                                      <p:cBhvr>
                                        <p:cTn id="37" dur="500"/>
                                        <p:tgtEl>
                                          <p:spTgt spid="296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46050"/>
          </a:xfrm>
        </p:spPr>
        <p:txBody>
          <a:bodyPr/>
          <a:lstStyle/>
          <a:p>
            <a:pPr algn="l"/>
            <a:r>
              <a:rPr lang="en-US" sz="3200" dirty="0" smtClean="0"/>
              <a:t>Sample Problems</a:t>
            </a:r>
            <a:endParaRPr lang="en-CA" sz="3200" dirty="0"/>
          </a:p>
        </p:txBody>
      </p:sp>
      <p:sp>
        <p:nvSpPr>
          <p:cNvPr id="3" name="Content Placeholder 2"/>
          <p:cNvSpPr>
            <a:spLocks noGrp="1"/>
          </p:cNvSpPr>
          <p:nvPr>
            <p:ph idx="1"/>
          </p:nvPr>
        </p:nvSpPr>
        <p:spPr>
          <a:xfrm>
            <a:off x="457200" y="692696"/>
            <a:ext cx="8229600" cy="5760640"/>
          </a:xfrm>
        </p:spPr>
        <p:txBody>
          <a:bodyPr/>
          <a:lstStyle/>
          <a:p>
            <a:pPr marL="0" indent="0">
              <a:buNone/>
            </a:pPr>
            <a:r>
              <a:rPr lang="en-US" sz="2800" dirty="0" smtClean="0"/>
              <a:t>1. Give the set of quantum numbers for the last            electron placed in </a:t>
            </a:r>
          </a:p>
          <a:p>
            <a:pPr marL="514350" indent="-514350">
              <a:buAutoNum type="alphaLcParenR"/>
            </a:pPr>
            <a:r>
              <a:rPr lang="en-US" sz="2800" dirty="0" smtClean="0"/>
              <a:t>Fe			b) As			c) Au</a:t>
            </a:r>
          </a:p>
          <a:p>
            <a:pPr marL="0" indent="0">
              <a:buNone/>
            </a:pPr>
            <a:r>
              <a:rPr lang="en-US" sz="2800" dirty="0" smtClean="0"/>
              <a:t>   3, 2, -2, -½	  	 4, 1, 1, ½		 5, 2, 2, -½ </a:t>
            </a:r>
          </a:p>
          <a:p>
            <a:pPr marL="0" indent="0">
              <a:buNone/>
            </a:pPr>
            <a:r>
              <a:rPr lang="en-US" sz="2800" dirty="0" smtClean="0"/>
              <a:t>2. Are the following sets of quantum numbers possible?</a:t>
            </a:r>
          </a:p>
          <a:p>
            <a:pPr marL="0" indent="0">
              <a:buNone/>
            </a:pPr>
            <a:r>
              <a:rPr lang="en-US" sz="2800" dirty="0" smtClean="0"/>
              <a:t>a) 3, 3, 0, ½ 		</a:t>
            </a:r>
          </a:p>
          <a:p>
            <a:pPr marL="0" indent="0">
              <a:buNone/>
            </a:pPr>
            <a:r>
              <a:rPr lang="en-US" sz="2800" dirty="0" smtClean="0"/>
              <a:t>	- no energy level 3 does not have f orbitals</a:t>
            </a:r>
          </a:p>
          <a:p>
            <a:pPr marL="0" indent="0">
              <a:buNone/>
            </a:pPr>
            <a:r>
              <a:rPr lang="en-US" sz="2800" dirty="0" smtClean="0"/>
              <a:t>b) 2, 0, 1, -½ </a:t>
            </a:r>
          </a:p>
          <a:p>
            <a:pPr marL="0" indent="0">
              <a:buNone/>
            </a:pPr>
            <a:r>
              <a:rPr lang="en-US" sz="2800" dirty="0"/>
              <a:t>	</a:t>
            </a:r>
            <a:r>
              <a:rPr lang="en-US" sz="2800" dirty="0" smtClean="0"/>
              <a:t>- no the m</a:t>
            </a:r>
            <a:r>
              <a:rPr lang="en-US" sz="2800" baseline="-25000" dirty="0" smtClean="0"/>
              <a:t>l</a:t>
            </a:r>
            <a:r>
              <a:rPr lang="en-US" sz="2800" dirty="0" smtClean="0"/>
              <a:t> value for an s orbital must be 0</a:t>
            </a:r>
          </a:p>
          <a:p>
            <a:pPr marL="0" indent="0">
              <a:buNone/>
            </a:pPr>
            <a:r>
              <a:rPr lang="en-US" sz="2800" dirty="0" smtClean="0"/>
              <a:t>c) 5, 0, 0, ½ </a:t>
            </a:r>
          </a:p>
          <a:p>
            <a:pPr marL="0" indent="0">
              <a:buNone/>
            </a:pPr>
            <a:r>
              <a:rPr lang="en-US" sz="2800" dirty="0"/>
              <a:t>	</a:t>
            </a:r>
            <a:r>
              <a:rPr lang="en-US" sz="2800" dirty="0" smtClean="0"/>
              <a:t>- yes that is the last electron in </a:t>
            </a:r>
            <a:r>
              <a:rPr lang="en-US" sz="2800" dirty="0" err="1" smtClean="0"/>
              <a:t>Rb</a:t>
            </a:r>
            <a:endParaRPr lang="en-CA" sz="2800" dirty="0"/>
          </a:p>
        </p:txBody>
      </p:sp>
    </p:spTree>
    <p:extLst>
      <p:ext uri="{BB962C8B-B14F-4D97-AF65-F5344CB8AC3E}">
        <p14:creationId xmlns:p14="http://schemas.microsoft.com/office/powerpoint/2010/main" val="2930894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500"/>
                                  </p:stCondLst>
                                  <p:iterate type="wd">
                                    <p:tmAbs val="500"/>
                                  </p:iterate>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838200" y="2842386"/>
            <a:ext cx="7772400" cy="944628"/>
          </a:xfrm>
        </p:spPr>
        <p:txBody>
          <a:bodyPr/>
          <a:lstStyle/>
          <a:p>
            <a:r>
              <a:rPr lang="en-US" b="1" dirty="0"/>
              <a:t>Types of Chemical Bonds</a:t>
            </a:r>
            <a:endParaRPr lang="en-CA" b="1" dirty="0"/>
          </a:p>
        </p:txBody>
      </p:sp>
    </p:spTree>
    <p:extLst>
      <p:ext uri="{BB962C8B-B14F-4D97-AF65-F5344CB8AC3E}">
        <p14:creationId xmlns:p14="http://schemas.microsoft.com/office/powerpoint/2010/main" val="39145380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457200" y="130175"/>
            <a:ext cx="8229600" cy="635000"/>
          </a:xfrm>
        </p:spPr>
        <p:txBody>
          <a:bodyPr/>
          <a:lstStyle/>
          <a:p>
            <a:r>
              <a:rPr lang="en-CA" sz="3200" b="1" smtClean="0"/>
              <a:t>The Quantum Mechanical Model of the Atom</a:t>
            </a:r>
          </a:p>
        </p:txBody>
      </p:sp>
      <p:sp>
        <p:nvSpPr>
          <p:cNvPr id="3" name="Content Placeholder 2"/>
          <p:cNvSpPr>
            <a:spLocks noGrp="1"/>
          </p:cNvSpPr>
          <p:nvPr>
            <p:ph idx="1"/>
          </p:nvPr>
        </p:nvSpPr>
        <p:spPr>
          <a:xfrm>
            <a:off x="457200" y="765175"/>
            <a:ext cx="8229600" cy="5688013"/>
          </a:xfrm>
        </p:spPr>
        <p:txBody>
          <a:bodyPr rtlCol="0">
            <a:normAutofit lnSpcReduction="10000"/>
          </a:bodyPr>
          <a:lstStyle/>
          <a:p>
            <a:pPr fontAlgn="auto">
              <a:spcAft>
                <a:spcPts val="0"/>
              </a:spcAft>
              <a:buFont typeface="Arial" pitchFamily="34" charset="0"/>
              <a:buChar char="•"/>
              <a:defRPr/>
            </a:pPr>
            <a:r>
              <a:rPr lang="en-CA" sz="2800" dirty="0" smtClean="0"/>
              <a:t>Since the Bohr Model was unable to explain and make predictions about multi-electron atoms, a new approach was needed (occurred in the mid 1920’s).</a:t>
            </a:r>
          </a:p>
          <a:p>
            <a:pPr fontAlgn="auto">
              <a:spcAft>
                <a:spcPts val="0"/>
              </a:spcAft>
              <a:buFont typeface="Arial" pitchFamily="34" charset="0"/>
              <a:buChar char="•"/>
              <a:defRPr/>
            </a:pPr>
            <a:r>
              <a:rPr lang="en-CA" sz="2800" dirty="0" smtClean="0"/>
              <a:t>The approach that was taken (which is the currently accepted model) is called the wave mechanics or quantum mechanics.</a:t>
            </a:r>
          </a:p>
          <a:p>
            <a:pPr fontAlgn="auto">
              <a:spcAft>
                <a:spcPts val="0"/>
              </a:spcAft>
              <a:buFont typeface="Arial" pitchFamily="34" charset="0"/>
              <a:buChar char="•"/>
              <a:defRPr/>
            </a:pPr>
            <a:r>
              <a:rPr lang="en-CA" sz="2800" dirty="0" smtClean="0"/>
              <a:t>Quantum Mechanics is the study of motion at the atomic level where laws of classical motions do not apply because particles behave like waves (dual nature of matter).</a:t>
            </a:r>
          </a:p>
          <a:p>
            <a:pPr fontAlgn="auto">
              <a:spcAft>
                <a:spcPts val="0"/>
              </a:spcAft>
              <a:buFont typeface="Arial" pitchFamily="34" charset="0"/>
              <a:buChar char="•"/>
              <a:defRPr/>
            </a:pPr>
            <a:r>
              <a:rPr lang="en-CA" sz="2800" dirty="0" smtClean="0"/>
              <a:t>Three physicists were at the forefront of this model: Erwin Schrodinger, Louis de Broglie and Werner Heisenberg. </a:t>
            </a:r>
            <a:endParaRPr lang="en-CA"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304800"/>
            <a:ext cx="7772400" cy="457200"/>
          </a:xfrm>
        </p:spPr>
        <p:txBody>
          <a:bodyPr>
            <a:normAutofit fontScale="90000"/>
          </a:bodyPr>
          <a:lstStyle/>
          <a:p>
            <a:r>
              <a:rPr lang="en-US" sz="3200" b="1" dirty="0"/>
              <a:t>IONIC BONDS</a:t>
            </a:r>
            <a:endParaRPr lang="en-CA" sz="3200" b="1" dirty="0"/>
          </a:p>
        </p:txBody>
      </p:sp>
      <p:sp>
        <p:nvSpPr>
          <p:cNvPr id="3075" name="Rectangle 3"/>
          <p:cNvSpPr>
            <a:spLocks noGrp="1" noChangeArrowheads="1"/>
          </p:cNvSpPr>
          <p:nvPr>
            <p:ph idx="1"/>
          </p:nvPr>
        </p:nvSpPr>
        <p:spPr>
          <a:xfrm>
            <a:off x="685800" y="762000"/>
            <a:ext cx="7772400" cy="4724400"/>
          </a:xfrm>
        </p:spPr>
        <p:txBody>
          <a:bodyPr/>
          <a:lstStyle/>
          <a:p>
            <a:r>
              <a:rPr lang="en-US" sz="2800" dirty="0"/>
              <a:t>Occur between an element with low ionization energy (a metal) and an element with high ionization energy (a non-metal).</a:t>
            </a:r>
          </a:p>
          <a:p>
            <a:r>
              <a:rPr lang="en-US" sz="2800" dirty="0"/>
              <a:t>An actual transfer of electrons from the metal (becoming a </a:t>
            </a:r>
            <a:r>
              <a:rPr lang="en-US" sz="2800" dirty="0" err="1"/>
              <a:t>cation</a:t>
            </a:r>
            <a:r>
              <a:rPr lang="en-US" sz="2800" dirty="0"/>
              <a:t>) to the non-metal (becoming an anion) occurs.</a:t>
            </a:r>
          </a:p>
          <a:p>
            <a:r>
              <a:rPr lang="en-US" sz="2800" dirty="0"/>
              <a:t>This transfer results in the formation of 2 oppositely charged ions.</a:t>
            </a:r>
          </a:p>
          <a:p>
            <a:r>
              <a:rPr lang="en-US" sz="2800" dirty="0"/>
              <a:t>The electrostatic interaction between the 2 ions holds the compound together.</a:t>
            </a:r>
          </a:p>
        </p:txBody>
      </p:sp>
    </p:spTree>
    <p:extLst>
      <p:ext uri="{BB962C8B-B14F-4D97-AF65-F5344CB8AC3E}">
        <p14:creationId xmlns:p14="http://schemas.microsoft.com/office/powerpoint/2010/main" val="17186143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slide(fromBottom)">
                                      <p:cBhvr>
                                        <p:cTn id="7" dur="500"/>
                                        <p:tgtEl>
                                          <p:spTgt spid="307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075">
                                            <p:txEl>
                                              <p:pRg st="1" end="1"/>
                                            </p:txEl>
                                          </p:spTgt>
                                        </p:tgtEl>
                                        <p:attrNameLst>
                                          <p:attrName>style.visibility</p:attrName>
                                        </p:attrNameLst>
                                      </p:cBhvr>
                                      <p:to>
                                        <p:strVal val="visible"/>
                                      </p:to>
                                    </p:set>
                                    <p:animEffect transition="in" filter="slide(fromBottom)">
                                      <p:cBhvr>
                                        <p:cTn id="12" dur="500"/>
                                        <p:tgtEl>
                                          <p:spTgt spid="307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075">
                                            <p:txEl>
                                              <p:pRg st="2" end="2"/>
                                            </p:txEl>
                                          </p:spTgt>
                                        </p:tgtEl>
                                        <p:attrNameLst>
                                          <p:attrName>style.visibility</p:attrName>
                                        </p:attrNameLst>
                                      </p:cBhvr>
                                      <p:to>
                                        <p:strVal val="visible"/>
                                      </p:to>
                                    </p:set>
                                    <p:animEffect transition="in" filter="slide(fromBottom)">
                                      <p:cBhvr>
                                        <p:cTn id="17" dur="500"/>
                                        <p:tgtEl>
                                          <p:spTgt spid="307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075">
                                            <p:txEl>
                                              <p:pRg st="3" end="3"/>
                                            </p:txEl>
                                          </p:spTgt>
                                        </p:tgtEl>
                                        <p:attrNameLst>
                                          <p:attrName>style.visibility</p:attrName>
                                        </p:attrNameLst>
                                      </p:cBhvr>
                                      <p:to>
                                        <p:strVal val="visible"/>
                                      </p:to>
                                    </p:set>
                                    <p:animEffect transition="in" filter="slide(fromBottom)">
                                      <p:cBhvr>
                                        <p:cTn id="22" dur="500"/>
                                        <p:tgtEl>
                                          <p:spTgt spid="30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304800"/>
            <a:ext cx="7772400" cy="533400"/>
          </a:xfrm>
        </p:spPr>
        <p:txBody>
          <a:bodyPr>
            <a:normAutofit fontScale="90000"/>
          </a:bodyPr>
          <a:lstStyle/>
          <a:p>
            <a:r>
              <a:rPr lang="en-US" sz="3200" b="1"/>
              <a:t>Properties of Ionic Compounds</a:t>
            </a:r>
            <a:endParaRPr lang="en-CA" sz="3200" b="1"/>
          </a:p>
        </p:txBody>
      </p:sp>
      <p:sp>
        <p:nvSpPr>
          <p:cNvPr id="4099" name="Rectangle 3"/>
          <p:cNvSpPr>
            <a:spLocks noGrp="1" noChangeArrowheads="1"/>
          </p:cNvSpPr>
          <p:nvPr>
            <p:ph idx="1"/>
          </p:nvPr>
        </p:nvSpPr>
        <p:spPr>
          <a:xfrm>
            <a:off x="685800" y="914400"/>
            <a:ext cx="7772400" cy="5638800"/>
          </a:xfrm>
        </p:spPr>
        <p:txBody>
          <a:bodyPr>
            <a:normAutofit lnSpcReduction="10000"/>
          </a:bodyPr>
          <a:lstStyle/>
          <a:p>
            <a:pPr>
              <a:lnSpc>
                <a:spcPct val="90000"/>
              </a:lnSpc>
            </a:pPr>
            <a:r>
              <a:rPr lang="en-US" sz="2600"/>
              <a:t>Solids at room temperature because the attraction between the ions is very strong.</a:t>
            </a:r>
          </a:p>
          <a:p>
            <a:pPr>
              <a:lnSpc>
                <a:spcPct val="90000"/>
              </a:lnSpc>
            </a:pPr>
            <a:r>
              <a:rPr lang="en-US" sz="2600"/>
              <a:t>The intramolecular forces are the same as the intermolecular forces (i.e. the electrostatic attraction of oppositely charged ions)</a:t>
            </a:r>
          </a:p>
          <a:p>
            <a:pPr>
              <a:lnSpc>
                <a:spcPct val="90000"/>
              </a:lnSpc>
            </a:pPr>
            <a:r>
              <a:rPr lang="en-US" sz="2600"/>
              <a:t>Atoms are arranged in a highly ordered crystal lattice structure which maximizes the attractive forces between oppositely charged ions and minimizes the repulsion between like charged ions (the crystal structures are determined experimentally using X-ray crystallography).</a:t>
            </a:r>
          </a:p>
          <a:p>
            <a:pPr>
              <a:lnSpc>
                <a:spcPct val="90000"/>
              </a:lnSpc>
            </a:pPr>
            <a:r>
              <a:rPr lang="en-US" sz="2600"/>
              <a:t>Soluble in water (the ions will dissociate in water).</a:t>
            </a:r>
          </a:p>
          <a:p>
            <a:pPr>
              <a:lnSpc>
                <a:spcPct val="90000"/>
              </a:lnSpc>
            </a:pPr>
            <a:r>
              <a:rPr lang="en-US" sz="2600"/>
              <a:t>Will conduct electricity as a liquid or aqueous solution because the ions are free to move to oppositely charged electrodes.</a:t>
            </a:r>
            <a:endParaRPr lang="en-CA" sz="2400"/>
          </a:p>
        </p:txBody>
      </p:sp>
    </p:spTree>
    <p:extLst>
      <p:ext uri="{BB962C8B-B14F-4D97-AF65-F5344CB8AC3E}">
        <p14:creationId xmlns:p14="http://schemas.microsoft.com/office/powerpoint/2010/main" val="36829457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slide(fromBottom)">
                                      <p:cBhvr>
                                        <p:cTn id="7" dur="500"/>
                                        <p:tgtEl>
                                          <p:spTgt spid="409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slide(fromBottom)">
                                      <p:cBhvr>
                                        <p:cTn id="12" dur="500"/>
                                        <p:tgtEl>
                                          <p:spTgt spid="409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slide(fromBottom)">
                                      <p:cBhvr>
                                        <p:cTn id="17" dur="500"/>
                                        <p:tgtEl>
                                          <p:spTgt spid="409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slide(fromBottom)">
                                      <p:cBhvr>
                                        <p:cTn id="22" dur="500"/>
                                        <p:tgtEl>
                                          <p:spTgt spid="409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slide(fromBottom)">
                                      <p:cBhvr>
                                        <p:cTn id="27" dur="500"/>
                                        <p:tgtEl>
                                          <p:spTgt spid="409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381000"/>
            <a:ext cx="7772400" cy="457200"/>
          </a:xfrm>
        </p:spPr>
        <p:txBody>
          <a:bodyPr>
            <a:normAutofit fontScale="90000"/>
          </a:bodyPr>
          <a:lstStyle/>
          <a:p>
            <a:r>
              <a:rPr lang="en-US" sz="3200" b="1"/>
              <a:t>COVALENT BONDS</a:t>
            </a:r>
            <a:endParaRPr lang="en-CA" sz="3200" b="1"/>
          </a:p>
        </p:txBody>
      </p:sp>
      <p:sp>
        <p:nvSpPr>
          <p:cNvPr id="5123" name="Rectangle 3"/>
          <p:cNvSpPr>
            <a:spLocks noGrp="1" noChangeArrowheads="1"/>
          </p:cNvSpPr>
          <p:nvPr>
            <p:ph idx="1"/>
          </p:nvPr>
        </p:nvSpPr>
        <p:spPr>
          <a:xfrm>
            <a:off x="685800" y="914400"/>
            <a:ext cx="7772400" cy="5562600"/>
          </a:xfrm>
        </p:spPr>
        <p:txBody>
          <a:bodyPr/>
          <a:lstStyle/>
          <a:p>
            <a:pPr>
              <a:lnSpc>
                <a:spcPct val="90000"/>
              </a:lnSpc>
            </a:pPr>
            <a:r>
              <a:rPr lang="en-US" sz="2600"/>
              <a:t>Occur between 2 atoms with high ionization energies (i.e. 2 non-metal atoms).</a:t>
            </a:r>
          </a:p>
          <a:p>
            <a:pPr>
              <a:lnSpc>
                <a:spcPct val="90000"/>
              </a:lnSpc>
            </a:pPr>
            <a:r>
              <a:rPr lang="en-US" sz="2600"/>
              <a:t>Result from a sharing of electrons to obtain a full outer energy level (octet rule).</a:t>
            </a:r>
          </a:p>
          <a:p>
            <a:pPr>
              <a:lnSpc>
                <a:spcPct val="90000"/>
              </a:lnSpc>
            </a:pPr>
            <a:r>
              <a:rPr lang="en-US" sz="2600"/>
              <a:t>If the electronegativity difference between the two atoms is less than 0.4, the bond is a true covalent bond and the electrons are shared equally.</a:t>
            </a:r>
          </a:p>
          <a:p>
            <a:pPr>
              <a:lnSpc>
                <a:spcPct val="90000"/>
              </a:lnSpc>
            </a:pPr>
            <a:r>
              <a:rPr lang="en-US" sz="2600"/>
              <a:t>If the electronegativity difference between the two atoms is between 0.4 and 1.7, the bond is polar and there is an unequal sharing of electrons.</a:t>
            </a:r>
          </a:p>
          <a:p>
            <a:pPr>
              <a:lnSpc>
                <a:spcPct val="90000"/>
              </a:lnSpc>
            </a:pPr>
            <a:r>
              <a:rPr lang="en-US" sz="2600"/>
              <a:t>If a molecule contains polar covalent bonds and is asymmetrical, the molecule will be polar.</a:t>
            </a:r>
          </a:p>
          <a:p>
            <a:pPr>
              <a:lnSpc>
                <a:spcPct val="90000"/>
              </a:lnSpc>
            </a:pPr>
            <a:r>
              <a:rPr lang="en-US" sz="2600"/>
              <a:t>If both electrons being shared come from the same atom, the bond is a coordinate covalent bond.</a:t>
            </a:r>
            <a:endParaRPr lang="en-CA" sz="2600"/>
          </a:p>
        </p:txBody>
      </p:sp>
    </p:spTree>
    <p:extLst>
      <p:ext uri="{BB962C8B-B14F-4D97-AF65-F5344CB8AC3E}">
        <p14:creationId xmlns:p14="http://schemas.microsoft.com/office/powerpoint/2010/main" val="8185992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slide(fromBottom)">
                                      <p:cBhvr>
                                        <p:cTn id="7" dur="500"/>
                                        <p:tgtEl>
                                          <p:spTgt spid="51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5123">
                                            <p:txEl>
                                              <p:pRg st="1" end="1"/>
                                            </p:txEl>
                                          </p:spTgt>
                                        </p:tgtEl>
                                        <p:attrNameLst>
                                          <p:attrName>style.visibility</p:attrName>
                                        </p:attrNameLst>
                                      </p:cBhvr>
                                      <p:to>
                                        <p:strVal val="visible"/>
                                      </p:to>
                                    </p:set>
                                    <p:animEffect transition="in" filter="slide(fromBottom)">
                                      <p:cBhvr>
                                        <p:cTn id="12" dur="500"/>
                                        <p:tgtEl>
                                          <p:spTgt spid="512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123">
                                            <p:txEl>
                                              <p:pRg st="2" end="2"/>
                                            </p:txEl>
                                          </p:spTgt>
                                        </p:tgtEl>
                                        <p:attrNameLst>
                                          <p:attrName>style.visibility</p:attrName>
                                        </p:attrNameLst>
                                      </p:cBhvr>
                                      <p:to>
                                        <p:strVal val="visible"/>
                                      </p:to>
                                    </p:set>
                                    <p:animEffect transition="in" filter="slide(fromBottom)">
                                      <p:cBhvr>
                                        <p:cTn id="17" dur="500"/>
                                        <p:tgtEl>
                                          <p:spTgt spid="512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5123">
                                            <p:txEl>
                                              <p:pRg st="3" end="3"/>
                                            </p:txEl>
                                          </p:spTgt>
                                        </p:tgtEl>
                                        <p:attrNameLst>
                                          <p:attrName>style.visibility</p:attrName>
                                        </p:attrNameLst>
                                      </p:cBhvr>
                                      <p:to>
                                        <p:strVal val="visible"/>
                                      </p:to>
                                    </p:set>
                                    <p:animEffect transition="in" filter="slide(fromBottom)">
                                      <p:cBhvr>
                                        <p:cTn id="22" dur="500"/>
                                        <p:tgtEl>
                                          <p:spTgt spid="512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5123">
                                            <p:txEl>
                                              <p:pRg st="4" end="4"/>
                                            </p:txEl>
                                          </p:spTgt>
                                        </p:tgtEl>
                                        <p:attrNameLst>
                                          <p:attrName>style.visibility</p:attrName>
                                        </p:attrNameLst>
                                      </p:cBhvr>
                                      <p:to>
                                        <p:strVal val="visible"/>
                                      </p:to>
                                    </p:set>
                                    <p:animEffect transition="in" filter="slide(fromBottom)">
                                      <p:cBhvr>
                                        <p:cTn id="27" dur="500"/>
                                        <p:tgtEl>
                                          <p:spTgt spid="5123">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5123">
                                            <p:txEl>
                                              <p:pRg st="5" end="5"/>
                                            </p:txEl>
                                          </p:spTgt>
                                        </p:tgtEl>
                                        <p:attrNameLst>
                                          <p:attrName>style.visibility</p:attrName>
                                        </p:attrNameLst>
                                      </p:cBhvr>
                                      <p:to>
                                        <p:strVal val="visible"/>
                                      </p:to>
                                    </p:set>
                                    <p:animEffect transition="in" filter="slide(fromBottom)">
                                      <p:cBhvr>
                                        <p:cTn id="32" dur="500"/>
                                        <p:tgtEl>
                                          <p:spTgt spid="512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381000"/>
            <a:ext cx="7772400" cy="533400"/>
          </a:xfrm>
        </p:spPr>
        <p:txBody>
          <a:bodyPr>
            <a:noAutofit/>
          </a:bodyPr>
          <a:lstStyle/>
          <a:p>
            <a:r>
              <a:rPr lang="en-US" sz="3100" b="1"/>
              <a:t>Properties of Non-Polar Covalent Compounds</a:t>
            </a:r>
            <a:endParaRPr lang="en-CA" sz="3100" b="1"/>
          </a:p>
        </p:txBody>
      </p:sp>
      <p:sp>
        <p:nvSpPr>
          <p:cNvPr id="6147" name="Rectangle 3"/>
          <p:cNvSpPr>
            <a:spLocks noGrp="1" noChangeArrowheads="1"/>
          </p:cNvSpPr>
          <p:nvPr>
            <p:ph idx="1"/>
          </p:nvPr>
        </p:nvSpPr>
        <p:spPr>
          <a:xfrm>
            <a:off x="685800" y="1143000"/>
            <a:ext cx="7772400" cy="4724400"/>
          </a:xfrm>
        </p:spPr>
        <p:txBody>
          <a:bodyPr/>
          <a:lstStyle/>
          <a:p>
            <a:r>
              <a:rPr lang="en-US" sz="2800" dirty="0"/>
              <a:t>Have low melting and boiling points and are usually gases at room temperature.  This is due to the low intermolecular forces that exist in these molecules (London Dispersion Forces only).</a:t>
            </a:r>
          </a:p>
          <a:p>
            <a:r>
              <a:rPr lang="en-US" sz="2800" dirty="0"/>
              <a:t>If solid at room temperature, the solid is usually soft and waxy.</a:t>
            </a:r>
          </a:p>
          <a:p>
            <a:r>
              <a:rPr lang="en-US" sz="2800" dirty="0"/>
              <a:t>Soluble in non-polar solvents such as ethers.</a:t>
            </a:r>
          </a:p>
          <a:p>
            <a:r>
              <a:rPr lang="en-US" sz="2800" dirty="0"/>
              <a:t>Will not conduct electricity in any form due to the fact that there are no ions present.</a:t>
            </a:r>
            <a:endParaRPr lang="en-CA" sz="2800" dirty="0"/>
          </a:p>
        </p:txBody>
      </p:sp>
    </p:spTree>
    <p:extLst>
      <p:ext uri="{BB962C8B-B14F-4D97-AF65-F5344CB8AC3E}">
        <p14:creationId xmlns:p14="http://schemas.microsoft.com/office/powerpoint/2010/main" val="2112307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slide(fromBottom)">
                                      <p:cBhvr>
                                        <p:cTn id="7" dur="500"/>
                                        <p:tgtEl>
                                          <p:spTgt spid="61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slide(fromBottom)">
                                      <p:cBhvr>
                                        <p:cTn id="12" dur="500"/>
                                        <p:tgtEl>
                                          <p:spTgt spid="614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Effect transition="in" filter="slide(fromBottom)">
                                      <p:cBhvr>
                                        <p:cTn id="17" dur="500"/>
                                        <p:tgtEl>
                                          <p:spTgt spid="614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6147">
                                            <p:txEl>
                                              <p:pRg st="3" end="3"/>
                                            </p:txEl>
                                          </p:spTgt>
                                        </p:tgtEl>
                                        <p:attrNameLst>
                                          <p:attrName>style.visibility</p:attrName>
                                        </p:attrNameLst>
                                      </p:cBhvr>
                                      <p:to>
                                        <p:strVal val="visible"/>
                                      </p:to>
                                    </p:set>
                                    <p:animEffect transition="in" filter="slide(fromBottom)">
                                      <p:cBhvr>
                                        <p:cTn id="22" dur="500"/>
                                        <p:tgtEl>
                                          <p:spTgt spid="61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381000"/>
            <a:ext cx="7772400" cy="609600"/>
          </a:xfrm>
        </p:spPr>
        <p:txBody>
          <a:bodyPr/>
          <a:lstStyle/>
          <a:p>
            <a:r>
              <a:rPr lang="en-US" sz="3200" b="1" dirty="0"/>
              <a:t>Properties of Polar Covalent Molecules</a:t>
            </a:r>
            <a:endParaRPr lang="en-CA" sz="3200" b="1" dirty="0"/>
          </a:p>
        </p:txBody>
      </p:sp>
      <p:sp>
        <p:nvSpPr>
          <p:cNvPr id="7171" name="Rectangle 3"/>
          <p:cNvSpPr>
            <a:spLocks noGrp="1" noChangeArrowheads="1"/>
          </p:cNvSpPr>
          <p:nvPr>
            <p:ph idx="1"/>
          </p:nvPr>
        </p:nvSpPr>
        <p:spPr>
          <a:xfrm>
            <a:off x="685800" y="990600"/>
            <a:ext cx="7772400" cy="4876800"/>
          </a:xfrm>
        </p:spPr>
        <p:txBody>
          <a:bodyPr>
            <a:normAutofit lnSpcReduction="10000"/>
          </a:bodyPr>
          <a:lstStyle/>
          <a:p>
            <a:pPr>
              <a:lnSpc>
                <a:spcPct val="90000"/>
              </a:lnSpc>
            </a:pPr>
            <a:r>
              <a:rPr lang="en-US" sz="2800" dirty="0"/>
              <a:t>Since these compounds exhibit polarity or dipoles, their intermolecular forces will be greater than non-polar covalent compounds (the presence of dipole-dipole forces and possibly H-bonding).</a:t>
            </a:r>
          </a:p>
          <a:p>
            <a:pPr>
              <a:lnSpc>
                <a:spcPct val="90000"/>
              </a:lnSpc>
            </a:pPr>
            <a:r>
              <a:rPr lang="en-US" sz="2800" dirty="0"/>
              <a:t>These compounds will have higher melting and boiling points and are more likely to be liquids or solids at room temperature (may even exhibit a crystal lattice like sugar).</a:t>
            </a:r>
          </a:p>
          <a:p>
            <a:pPr>
              <a:lnSpc>
                <a:spcPct val="90000"/>
              </a:lnSpc>
            </a:pPr>
            <a:r>
              <a:rPr lang="en-US" sz="2800" dirty="0"/>
              <a:t>Will dissolve in polar solvents if H-bonding is present (sugar in water).</a:t>
            </a:r>
          </a:p>
          <a:p>
            <a:pPr>
              <a:lnSpc>
                <a:spcPct val="90000"/>
              </a:lnSpc>
            </a:pPr>
            <a:r>
              <a:rPr lang="en-US" sz="2800" dirty="0"/>
              <a:t> Will not conduct electricity to any appreciable degree (only ionize to a very small degree)</a:t>
            </a:r>
            <a:endParaRPr lang="en-CA" sz="2800" dirty="0"/>
          </a:p>
        </p:txBody>
      </p:sp>
    </p:spTree>
    <p:extLst>
      <p:ext uri="{BB962C8B-B14F-4D97-AF65-F5344CB8AC3E}">
        <p14:creationId xmlns:p14="http://schemas.microsoft.com/office/powerpoint/2010/main" val="23837120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slide(fromBottom)">
                                      <p:cBhvr>
                                        <p:cTn id="7" dur="500"/>
                                        <p:tgtEl>
                                          <p:spTgt spid="71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7171">
                                            <p:txEl>
                                              <p:pRg st="1" end="1"/>
                                            </p:txEl>
                                          </p:spTgt>
                                        </p:tgtEl>
                                        <p:attrNameLst>
                                          <p:attrName>style.visibility</p:attrName>
                                        </p:attrNameLst>
                                      </p:cBhvr>
                                      <p:to>
                                        <p:strVal val="visible"/>
                                      </p:to>
                                    </p:set>
                                    <p:animEffect transition="in" filter="slide(fromBottom)">
                                      <p:cBhvr>
                                        <p:cTn id="12" dur="500"/>
                                        <p:tgtEl>
                                          <p:spTgt spid="717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171">
                                            <p:txEl>
                                              <p:pRg st="2" end="2"/>
                                            </p:txEl>
                                          </p:spTgt>
                                        </p:tgtEl>
                                        <p:attrNameLst>
                                          <p:attrName>style.visibility</p:attrName>
                                        </p:attrNameLst>
                                      </p:cBhvr>
                                      <p:to>
                                        <p:strVal val="visible"/>
                                      </p:to>
                                    </p:set>
                                    <p:animEffect transition="in" filter="slide(fromBottom)">
                                      <p:cBhvr>
                                        <p:cTn id="17" dur="500"/>
                                        <p:tgtEl>
                                          <p:spTgt spid="717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7171">
                                            <p:txEl>
                                              <p:pRg st="3" end="3"/>
                                            </p:txEl>
                                          </p:spTgt>
                                        </p:tgtEl>
                                        <p:attrNameLst>
                                          <p:attrName>style.visibility</p:attrName>
                                        </p:attrNameLst>
                                      </p:cBhvr>
                                      <p:to>
                                        <p:strVal val="visible"/>
                                      </p:to>
                                    </p:set>
                                    <p:animEffect transition="in" filter="slide(fromBottom)">
                                      <p:cBhvr>
                                        <p:cTn id="22" dur="500"/>
                                        <p:tgtEl>
                                          <p:spTgt spid="71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667000"/>
            <a:ext cx="7772400" cy="1143000"/>
          </a:xfrm>
        </p:spPr>
        <p:txBody>
          <a:bodyPr/>
          <a:lstStyle/>
          <a:p>
            <a:r>
              <a:rPr lang="en-US"/>
              <a:t>LEWIS DIAGRAMS</a:t>
            </a:r>
            <a:endParaRPr lang="en-CA"/>
          </a:p>
        </p:txBody>
      </p:sp>
    </p:spTree>
    <p:extLst>
      <p:ext uri="{BB962C8B-B14F-4D97-AF65-F5344CB8AC3E}">
        <p14:creationId xmlns:p14="http://schemas.microsoft.com/office/powerpoint/2010/main" val="32528493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381000"/>
            <a:ext cx="7772400" cy="685800"/>
          </a:xfrm>
        </p:spPr>
        <p:txBody>
          <a:bodyPr/>
          <a:lstStyle/>
          <a:p>
            <a:r>
              <a:rPr lang="en-US" sz="3200" b="1" dirty="0"/>
              <a:t>Ionic Compounds</a:t>
            </a:r>
            <a:endParaRPr lang="en-CA" sz="3200" b="1" dirty="0"/>
          </a:p>
        </p:txBody>
      </p:sp>
      <p:sp>
        <p:nvSpPr>
          <p:cNvPr id="3075" name="Rectangle 3"/>
          <p:cNvSpPr>
            <a:spLocks noGrp="1" noChangeArrowheads="1"/>
          </p:cNvSpPr>
          <p:nvPr>
            <p:ph idx="1"/>
          </p:nvPr>
        </p:nvSpPr>
        <p:spPr>
          <a:xfrm>
            <a:off x="685800" y="1219200"/>
            <a:ext cx="7772400" cy="1143000"/>
          </a:xfrm>
        </p:spPr>
        <p:txBody>
          <a:bodyPr/>
          <a:lstStyle/>
          <a:p>
            <a:r>
              <a:rPr lang="en-US" sz="2800" dirty="0"/>
              <a:t>Use arrows to represent the transfer of electrons.</a:t>
            </a:r>
          </a:p>
          <a:p>
            <a:r>
              <a:rPr lang="en-US" sz="2800" dirty="0"/>
              <a:t>The final structure will contain ions.</a:t>
            </a:r>
            <a:endParaRPr lang="en-CA" sz="2800" dirty="0"/>
          </a:p>
        </p:txBody>
      </p:sp>
      <p:graphicFrame>
        <p:nvGraphicFramePr>
          <p:cNvPr id="3077" name="Object 5"/>
          <p:cNvGraphicFramePr>
            <a:graphicFrameLocks noChangeAspect="1"/>
          </p:cNvGraphicFramePr>
          <p:nvPr>
            <p:extLst>
              <p:ext uri="{D42A27DB-BD31-4B8C-83A1-F6EECF244321}">
                <p14:modId xmlns:p14="http://schemas.microsoft.com/office/powerpoint/2010/main" val="1816238283"/>
              </p:ext>
            </p:extLst>
          </p:nvPr>
        </p:nvGraphicFramePr>
        <p:xfrm>
          <a:off x="914400" y="3290887"/>
          <a:ext cx="3276600" cy="1357313"/>
        </p:xfrm>
        <a:graphic>
          <a:graphicData uri="http://schemas.openxmlformats.org/presentationml/2006/ole">
            <mc:AlternateContent xmlns:mc="http://schemas.openxmlformats.org/markup-compatibility/2006">
              <mc:Choice xmlns:v="urn:schemas-microsoft-com:vml" Requires="v">
                <p:oleObj spid="_x0000_s1106" name="CS ChemDraw Drawing" r:id="rId3" imgW="1807920" imgH="748800" progId="ChemDraw.Document.6.0">
                  <p:embed/>
                </p:oleObj>
              </mc:Choice>
              <mc:Fallback>
                <p:oleObj name="CS ChemDraw Drawing" r:id="rId3" imgW="1807920" imgH="748800"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290887"/>
                        <a:ext cx="3276600" cy="1357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8" name="Object 6"/>
          <p:cNvGraphicFramePr>
            <a:graphicFrameLocks noChangeAspect="1"/>
          </p:cNvGraphicFramePr>
          <p:nvPr>
            <p:extLst>
              <p:ext uri="{D42A27DB-BD31-4B8C-83A1-F6EECF244321}">
                <p14:modId xmlns:p14="http://schemas.microsoft.com/office/powerpoint/2010/main" val="1145665758"/>
              </p:ext>
            </p:extLst>
          </p:nvPr>
        </p:nvGraphicFramePr>
        <p:xfrm>
          <a:off x="838200" y="2681287"/>
          <a:ext cx="2514600" cy="392113"/>
        </p:xfrm>
        <a:graphic>
          <a:graphicData uri="http://schemas.openxmlformats.org/presentationml/2006/ole">
            <mc:AlternateContent xmlns:mc="http://schemas.openxmlformats.org/markup-compatibility/2006">
              <mc:Choice xmlns:v="urn:schemas-microsoft-com:vml" Requires="v">
                <p:oleObj spid="_x0000_s1107" name="CS ChemDraw Drawing" r:id="rId5" imgW="1314360" imgH="205200" progId="ChemDraw.Document.6.0">
                  <p:embed/>
                </p:oleObj>
              </mc:Choice>
              <mc:Fallback>
                <p:oleObj name="CS ChemDraw Drawing" r:id="rId5" imgW="1314360" imgH="205200" progId="ChemDraw.Document.6.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 y="2681287"/>
                        <a:ext cx="2514600" cy="392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9" name="Object 7"/>
          <p:cNvGraphicFramePr>
            <a:graphicFrameLocks noChangeAspect="1"/>
          </p:cNvGraphicFramePr>
          <p:nvPr>
            <p:extLst>
              <p:ext uri="{D42A27DB-BD31-4B8C-83A1-F6EECF244321}">
                <p14:modId xmlns:p14="http://schemas.microsoft.com/office/powerpoint/2010/main" val="2833787077"/>
              </p:ext>
            </p:extLst>
          </p:nvPr>
        </p:nvGraphicFramePr>
        <p:xfrm>
          <a:off x="4267200" y="3824287"/>
          <a:ext cx="990600" cy="182563"/>
        </p:xfrm>
        <a:graphic>
          <a:graphicData uri="http://schemas.openxmlformats.org/presentationml/2006/ole">
            <mc:AlternateContent xmlns:mc="http://schemas.openxmlformats.org/markup-compatibility/2006">
              <mc:Choice xmlns:v="urn:schemas-microsoft-com:vml" Requires="v">
                <p:oleObj spid="_x0000_s1108" name="CS ChemDraw Drawing" r:id="rId7" imgW="491400" imgH="90720" progId="ChemDraw.Document.6.0">
                  <p:embed/>
                </p:oleObj>
              </mc:Choice>
              <mc:Fallback>
                <p:oleObj name="CS ChemDraw Drawing" r:id="rId7" imgW="491400" imgH="90720" progId="ChemDraw.Document.6.0">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67200" y="3824287"/>
                        <a:ext cx="990600" cy="18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80" name="Object 8"/>
          <p:cNvGraphicFramePr>
            <a:graphicFrameLocks noChangeAspect="1"/>
          </p:cNvGraphicFramePr>
          <p:nvPr>
            <p:extLst>
              <p:ext uri="{D42A27DB-BD31-4B8C-83A1-F6EECF244321}">
                <p14:modId xmlns:p14="http://schemas.microsoft.com/office/powerpoint/2010/main" val="1465294560"/>
              </p:ext>
            </p:extLst>
          </p:nvPr>
        </p:nvGraphicFramePr>
        <p:xfrm>
          <a:off x="5562600" y="3479800"/>
          <a:ext cx="2743200" cy="954087"/>
        </p:xfrm>
        <a:graphic>
          <a:graphicData uri="http://schemas.openxmlformats.org/presentationml/2006/ole">
            <mc:AlternateContent xmlns:mc="http://schemas.openxmlformats.org/markup-compatibility/2006">
              <mc:Choice xmlns:v="urn:schemas-microsoft-com:vml" Requires="v">
                <p:oleObj spid="_x0000_s1109" name="CS ChemDraw Drawing" r:id="rId9" imgW="1433880" imgH="498960" progId="ChemDraw.Document.6.0">
                  <p:embed/>
                </p:oleObj>
              </mc:Choice>
              <mc:Fallback>
                <p:oleObj name="CS ChemDraw Drawing" r:id="rId9" imgW="1433880" imgH="498960" progId="ChemDraw.Document.6.0">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62600" y="3479800"/>
                        <a:ext cx="2743200" cy="954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3153644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box(in)">
                                      <p:cBhvr>
                                        <p:cTn id="7" dur="500"/>
                                        <p:tgtEl>
                                          <p:spTgt spid="307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075">
                                            <p:txEl>
                                              <p:pRg st="1" end="1"/>
                                            </p:txEl>
                                          </p:spTgt>
                                        </p:tgtEl>
                                        <p:attrNameLst>
                                          <p:attrName>style.visibility</p:attrName>
                                        </p:attrNameLst>
                                      </p:cBhvr>
                                      <p:to>
                                        <p:strVal val="visible"/>
                                      </p:to>
                                    </p:set>
                                    <p:animEffect transition="in" filter="box(in)">
                                      <p:cBhvr>
                                        <p:cTn id="12" dur="500"/>
                                        <p:tgtEl>
                                          <p:spTgt spid="30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07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07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0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304800"/>
            <a:ext cx="7772400" cy="533400"/>
          </a:xfrm>
        </p:spPr>
        <p:txBody>
          <a:bodyPr>
            <a:normAutofit fontScale="90000"/>
          </a:bodyPr>
          <a:lstStyle/>
          <a:p>
            <a:r>
              <a:rPr lang="en-US" sz="3200" b="1" dirty="0"/>
              <a:t>The </a:t>
            </a:r>
            <a:r>
              <a:rPr lang="en-US" sz="3200" b="1" dirty="0" smtClean="0"/>
              <a:t>Want-Have </a:t>
            </a:r>
            <a:r>
              <a:rPr lang="en-US" sz="3200" b="1" dirty="0"/>
              <a:t>Method</a:t>
            </a:r>
            <a:endParaRPr lang="en-CA" sz="3200" b="1" dirty="0"/>
          </a:p>
        </p:txBody>
      </p:sp>
      <p:sp>
        <p:nvSpPr>
          <p:cNvPr id="5123" name="Rectangle 3"/>
          <p:cNvSpPr>
            <a:spLocks noGrp="1" noChangeArrowheads="1"/>
          </p:cNvSpPr>
          <p:nvPr>
            <p:ph idx="1"/>
          </p:nvPr>
        </p:nvSpPr>
        <p:spPr>
          <a:xfrm>
            <a:off x="685800" y="1143000"/>
            <a:ext cx="7772400" cy="5105400"/>
          </a:xfrm>
        </p:spPr>
        <p:txBody>
          <a:bodyPr>
            <a:normAutofit lnSpcReduction="10000"/>
          </a:bodyPr>
          <a:lstStyle/>
          <a:p>
            <a:pPr marL="609600" indent="-609600">
              <a:lnSpc>
                <a:spcPct val="90000"/>
              </a:lnSpc>
              <a:buFontTx/>
              <a:buAutoNum type="arabicPeriod"/>
            </a:pPr>
            <a:r>
              <a:rPr lang="en-US" sz="2800" dirty="0"/>
              <a:t>Determine the total number of valence electrons available (Have) and the total number of electrons there would be if everything had a full octet </a:t>
            </a:r>
            <a:r>
              <a:rPr lang="en-US" sz="2800" dirty="0" smtClean="0"/>
              <a:t>(Want). </a:t>
            </a:r>
            <a:r>
              <a:rPr lang="en-US" sz="2800" dirty="0"/>
              <a:t>(Remember H only wants to have 2 valence electrons not 8 like everything else)</a:t>
            </a:r>
          </a:p>
          <a:p>
            <a:pPr marL="609600" indent="-609600">
              <a:lnSpc>
                <a:spcPct val="90000"/>
              </a:lnSpc>
              <a:buFontTx/>
              <a:buAutoNum type="arabicPeriod"/>
            </a:pPr>
            <a:r>
              <a:rPr lang="en-US" sz="2800" dirty="0"/>
              <a:t>Determine the number of bonds using the formula 	</a:t>
            </a:r>
            <a:r>
              <a:rPr lang="en-US" sz="2800" dirty="0" smtClean="0"/>
              <a:t>(want-have</a:t>
            </a:r>
            <a:r>
              <a:rPr lang="en-US" sz="2800" dirty="0"/>
              <a:t>)/2.</a:t>
            </a:r>
          </a:p>
          <a:p>
            <a:pPr marL="609600" indent="-609600">
              <a:lnSpc>
                <a:spcPct val="90000"/>
              </a:lnSpc>
              <a:buFontTx/>
              <a:buAutoNum type="arabicPeriod"/>
            </a:pPr>
            <a:r>
              <a:rPr lang="en-US" sz="2800" dirty="0"/>
              <a:t>Draw the diagram placing the central atom in the middle and the surrounding atoms around it.  Put in the electrons for the bonds then complete the octets for all atoms. (Make sure you only use the number of electrons you have)</a:t>
            </a:r>
            <a:endParaRPr lang="en-CA" sz="2800" dirty="0"/>
          </a:p>
        </p:txBody>
      </p:sp>
    </p:spTree>
    <p:extLst>
      <p:ext uri="{BB962C8B-B14F-4D97-AF65-F5344CB8AC3E}">
        <p14:creationId xmlns:p14="http://schemas.microsoft.com/office/powerpoint/2010/main" val="11040916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box(in)">
                                      <p:cBhvr>
                                        <p:cTn id="7" dur="500"/>
                                        <p:tgtEl>
                                          <p:spTgt spid="51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123">
                                            <p:txEl>
                                              <p:pRg st="1" end="1"/>
                                            </p:txEl>
                                          </p:spTgt>
                                        </p:tgtEl>
                                        <p:attrNameLst>
                                          <p:attrName>style.visibility</p:attrName>
                                        </p:attrNameLst>
                                      </p:cBhvr>
                                      <p:to>
                                        <p:strVal val="visible"/>
                                      </p:to>
                                    </p:set>
                                    <p:animEffect transition="in" filter="box(in)">
                                      <p:cBhvr>
                                        <p:cTn id="12" dur="500"/>
                                        <p:tgtEl>
                                          <p:spTgt spid="512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5123">
                                            <p:txEl>
                                              <p:pRg st="2" end="2"/>
                                            </p:txEl>
                                          </p:spTgt>
                                        </p:tgtEl>
                                        <p:attrNameLst>
                                          <p:attrName>style.visibility</p:attrName>
                                        </p:attrNameLst>
                                      </p:cBhvr>
                                      <p:to>
                                        <p:strVal val="visible"/>
                                      </p:to>
                                    </p:set>
                                    <p:animEffect transition="in" filter="box(in)">
                                      <p:cBhvr>
                                        <p:cTn id="17" dur="500"/>
                                        <p:tgtEl>
                                          <p:spTgt spid="51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Object 2"/>
          <p:cNvGraphicFramePr>
            <a:graphicFrameLocks noChangeAspect="1"/>
          </p:cNvGraphicFramePr>
          <p:nvPr/>
        </p:nvGraphicFramePr>
        <p:xfrm>
          <a:off x="838200" y="600075"/>
          <a:ext cx="2514600" cy="466725"/>
        </p:xfrm>
        <a:graphic>
          <a:graphicData uri="http://schemas.openxmlformats.org/presentationml/2006/ole">
            <mc:AlternateContent xmlns:mc="http://schemas.openxmlformats.org/markup-compatibility/2006">
              <mc:Choice xmlns:v="urn:schemas-microsoft-com:vml" Requires="v">
                <p:oleObj spid="_x0000_s2110" name="CS ChemDraw Drawing" r:id="rId3" imgW="1308600" imgH="243360" progId="ChemDraw.Document.6.0">
                  <p:embed/>
                </p:oleObj>
              </mc:Choice>
              <mc:Fallback>
                <p:oleObj name="CS ChemDraw Drawing" r:id="rId3" imgW="1308600" imgH="243360"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600075"/>
                        <a:ext cx="2514600"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48" name="Object 4"/>
          <p:cNvGraphicFramePr>
            <a:graphicFrameLocks noChangeAspect="1"/>
          </p:cNvGraphicFramePr>
          <p:nvPr/>
        </p:nvGraphicFramePr>
        <p:xfrm>
          <a:off x="457200" y="1427163"/>
          <a:ext cx="8382000" cy="935037"/>
        </p:xfrm>
        <a:graphic>
          <a:graphicData uri="http://schemas.openxmlformats.org/presentationml/2006/ole">
            <mc:AlternateContent xmlns:mc="http://schemas.openxmlformats.org/markup-compatibility/2006">
              <mc:Choice xmlns:v="urn:schemas-microsoft-com:vml" Requires="v">
                <p:oleObj spid="_x0000_s2111" name="CS ChemDraw Drawing" r:id="rId5" imgW="5861160" imgH="654840" progId="ChemDraw.Document.6.0">
                  <p:embed/>
                </p:oleObj>
              </mc:Choice>
              <mc:Fallback>
                <p:oleObj name="CS ChemDraw Drawing" r:id="rId5" imgW="5861160" imgH="654840" progId="ChemDraw.Document.6.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1427163"/>
                        <a:ext cx="8382000" cy="935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49" name="Object 5"/>
          <p:cNvGraphicFramePr>
            <a:graphicFrameLocks noChangeAspect="1"/>
          </p:cNvGraphicFramePr>
          <p:nvPr/>
        </p:nvGraphicFramePr>
        <p:xfrm>
          <a:off x="3124200" y="2808288"/>
          <a:ext cx="3200400" cy="2297112"/>
        </p:xfrm>
        <a:graphic>
          <a:graphicData uri="http://schemas.openxmlformats.org/presentationml/2006/ole">
            <mc:AlternateContent xmlns:mc="http://schemas.openxmlformats.org/markup-compatibility/2006">
              <mc:Choice xmlns:v="urn:schemas-microsoft-com:vml" Requires="v">
                <p:oleObj spid="_x0000_s2112" name="CS ChemDraw Drawing" r:id="rId7" imgW="1251000" imgH="899280" progId="ChemDraw.Document.6.0">
                  <p:embed/>
                </p:oleObj>
              </mc:Choice>
              <mc:Fallback>
                <p:oleObj name="CS ChemDraw Drawing" r:id="rId7" imgW="1251000" imgH="899280" progId="ChemDraw.Document.6.0">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24200" y="2808288"/>
                        <a:ext cx="3200400" cy="2297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5275098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6148"/>
                                        </p:tgtEl>
                                        <p:attrNameLst>
                                          <p:attrName>style.visibility</p:attrName>
                                        </p:attrNameLst>
                                      </p:cBhvr>
                                      <p:to>
                                        <p:strVal val="visible"/>
                                      </p:to>
                                    </p:set>
                                    <p:animEffect transition="in" filter="box(in)">
                                      <p:cBhvr>
                                        <p:cTn id="7" dur="500"/>
                                        <p:tgtEl>
                                          <p:spTgt spid="614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6149"/>
                                        </p:tgtEl>
                                        <p:attrNameLst>
                                          <p:attrName>style.visibility</p:attrName>
                                        </p:attrNameLst>
                                      </p:cBhvr>
                                      <p:to>
                                        <p:strVal val="visible"/>
                                      </p:to>
                                    </p:set>
                                    <p:animEffect transition="in" filter="box(in)">
                                      <p:cBhvr>
                                        <p:cTn id="12" dur="5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228600"/>
            <a:ext cx="7772400" cy="533400"/>
          </a:xfrm>
        </p:spPr>
        <p:txBody>
          <a:bodyPr>
            <a:normAutofit fontScale="90000"/>
          </a:bodyPr>
          <a:lstStyle/>
          <a:p>
            <a:r>
              <a:rPr lang="en-US" sz="3200"/>
              <a:t>Non-Octet Compounds </a:t>
            </a:r>
            <a:endParaRPr lang="en-CA" sz="3200"/>
          </a:p>
        </p:txBody>
      </p:sp>
      <p:sp>
        <p:nvSpPr>
          <p:cNvPr id="7171" name="Rectangle 3"/>
          <p:cNvSpPr>
            <a:spLocks noGrp="1" noChangeArrowheads="1"/>
          </p:cNvSpPr>
          <p:nvPr>
            <p:ph idx="1"/>
          </p:nvPr>
        </p:nvSpPr>
        <p:spPr>
          <a:xfrm>
            <a:off x="685800" y="762000"/>
            <a:ext cx="7772400" cy="5181600"/>
          </a:xfrm>
        </p:spPr>
        <p:txBody>
          <a:bodyPr/>
          <a:lstStyle/>
          <a:p>
            <a:pPr marL="609600" indent="-609600">
              <a:lnSpc>
                <a:spcPct val="90000"/>
              </a:lnSpc>
            </a:pPr>
            <a:r>
              <a:rPr lang="en-US" sz="2800" dirty="0"/>
              <a:t>Some compounds will contain central atoms that do not follow the octet rule.</a:t>
            </a:r>
          </a:p>
          <a:p>
            <a:pPr marL="609600" indent="-609600">
              <a:lnSpc>
                <a:spcPct val="90000"/>
              </a:lnSpc>
            </a:pPr>
            <a:r>
              <a:rPr lang="en-US" sz="2800" dirty="0"/>
              <a:t>The four possibilities for non-octet compounds are:</a:t>
            </a:r>
          </a:p>
          <a:p>
            <a:pPr marL="990600" lvl="1" indent="-533400">
              <a:lnSpc>
                <a:spcPct val="90000"/>
              </a:lnSpc>
              <a:buFontTx/>
              <a:buAutoNum type="arabicPeriod"/>
            </a:pPr>
            <a:r>
              <a:rPr lang="en-US" dirty="0"/>
              <a:t>Where the central atom has </a:t>
            </a:r>
            <a:r>
              <a:rPr lang="en-US" dirty="0" smtClean="0"/>
              <a:t>more </a:t>
            </a:r>
            <a:r>
              <a:rPr lang="en-US" dirty="0"/>
              <a:t>than 8 </a:t>
            </a:r>
            <a:r>
              <a:rPr lang="en-US" dirty="0" smtClean="0"/>
              <a:t>valence electrons such </a:t>
            </a:r>
            <a:r>
              <a:rPr lang="en-US" dirty="0"/>
              <a:t>as </a:t>
            </a:r>
            <a:r>
              <a:rPr lang="en-US" dirty="0" smtClean="0"/>
              <a:t>PCl</a:t>
            </a:r>
            <a:r>
              <a:rPr lang="en-US" baseline="-25000" dirty="0" smtClean="0"/>
              <a:t>5</a:t>
            </a:r>
            <a:r>
              <a:rPr lang="en-US" dirty="0"/>
              <a:t> and XeF</a:t>
            </a:r>
            <a:r>
              <a:rPr lang="en-US" baseline="-25000" dirty="0"/>
              <a:t>4.</a:t>
            </a:r>
          </a:p>
          <a:p>
            <a:pPr marL="990600" lvl="1" indent="-533400">
              <a:lnSpc>
                <a:spcPct val="90000"/>
              </a:lnSpc>
              <a:buFontTx/>
              <a:buAutoNum type="arabicPeriod"/>
            </a:pPr>
            <a:r>
              <a:rPr lang="en-US" dirty="0" smtClean="0"/>
              <a:t>Where </a:t>
            </a:r>
            <a:r>
              <a:rPr lang="en-US" dirty="0"/>
              <a:t>the central atom has less than 8 </a:t>
            </a:r>
            <a:r>
              <a:rPr lang="en-US" dirty="0" smtClean="0"/>
              <a:t>valence </a:t>
            </a:r>
            <a:r>
              <a:rPr lang="en-US" dirty="0"/>
              <a:t>electrons such as BH</a:t>
            </a:r>
            <a:r>
              <a:rPr lang="en-US" baseline="-25000" dirty="0"/>
              <a:t>3</a:t>
            </a:r>
            <a:r>
              <a:rPr lang="en-US" dirty="0"/>
              <a:t>.</a:t>
            </a:r>
          </a:p>
          <a:p>
            <a:pPr marL="990600" lvl="1" indent="-533400">
              <a:lnSpc>
                <a:spcPct val="90000"/>
              </a:lnSpc>
              <a:buFontTx/>
              <a:buAutoNum type="arabicPeriod"/>
            </a:pPr>
            <a:r>
              <a:rPr lang="en-US" dirty="0"/>
              <a:t>Where molecules contain an odd number of nonbonding electrons such as NO.</a:t>
            </a:r>
            <a:endParaRPr lang="en-CA" dirty="0"/>
          </a:p>
        </p:txBody>
      </p:sp>
      <p:graphicFrame>
        <p:nvGraphicFramePr>
          <p:cNvPr id="7172" name="Object 4"/>
          <p:cNvGraphicFramePr>
            <a:graphicFrameLocks noChangeAspect="1"/>
          </p:cNvGraphicFramePr>
          <p:nvPr>
            <p:extLst>
              <p:ext uri="{D42A27DB-BD31-4B8C-83A1-F6EECF244321}">
                <p14:modId xmlns:p14="http://schemas.microsoft.com/office/powerpoint/2010/main" val="1253903628"/>
              </p:ext>
            </p:extLst>
          </p:nvPr>
        </p:nvGraphicFramePr>
        <p:xfrm>
          <a:off x="3962400" y="5157192"/>
          <a:ext cx="1905744" cy="1074463"/>
        </p:xfrm>
        <a:graphic>
          <a:graphicData uri="http://schemas.openxmlformats.org/presentationml/2006/ole">
            <mc:AlternateContent xmlns:mc="http://schemas.openxmlformats.org/markup-compatibility/2006">
              <mc:Choice xmlns:v="urn:schemas-microsoft-com:vml" Requires="v">
                <p:oleObj spid="_x0000_s3094" name="CS ChemDraw Drawing" r:id="rId3" imgW="645120" imgH="363960" progId="ChemDraw.Document.6.0">
                  <p:embed/>
                </p:oleObj>
              </mc:Choice>
              <mc:Fallback>
                <p:oleObj name="CS ChemDraw Drawing" r:id="rId3" imgW="645120" imgH="363960"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5157192"/>
                        <a:ext cx="1905744" cy="1074463"/>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4327094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box(in)">
                                      <p:cBhvr>
                                        <p:cTn id="7" dur="500"/>
                                        <p:tgtEl>
                                          <p:spTgt spid="71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171">
                                            <p:txEl>
                                              <p:pRg st="1" end="1"/>
                                            </p:txEl>
                                          </p:spTgt>
                                        </p:tgtEl>
                                        <p:attrNameLst>
                                          <p:attrName>style.visibility</p:attrName>
                                        </p:attrNameLst>
                                      </p:cBhvr>
                                      <p:to>
                                        <p:strVal val="visible"/>
                                      </p:to>
                                    </p:set>
                                    <p:animEffect transition="in" filter="box(in)">
                                      <p:cBhvr>
                                        <p:cTn id="12" dur="500"/>
                                        <p:tgtEl>
                                          <p:spTgt spid="7171">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7171">
                                            <p:txEl>
                                              <p:pRg st="2" end="2"/>
                                            </p:txEl>
                                          </p:spTgt>
                                        </p:tgtEl>
                                        <p:attrNameLst>
                                          <p:attrName>style.visibility</p:attrName>
                                        </p:attrNameLst>
                                      </p:cBhvr>
                                      <p:to>
                                        <p:strVal val="visible"/>
                                      </p:to>
                                    </p:set>
                                    <p:animEffect transition="in" filter="box(in)">
                                      <p:cBhvr>
                                        <p:cTn id="15" dur="500"/>
                                        <p:tgtEl>
                                          <p:spTgt spid="7171">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7171">
                                            <p:txEl>
                                              <p:pRg st="3" end="3"/>
                                            </p:txEl>
                                          </p:spTgt>
                                        </p:tgtEl>
                                        <p:attrNameLst>
                                          <p:attrName>style.visibility</p:attrName>
                                        </p:attrNameLst>
                                      </p:cBhvr>
                                      <p:to>
                                        <p:strVal val="visible"/>
                                      </p:to>
                                    </p:set>
                                    <p:animEffect transition="in" filter="box(in)">
                                      <p:cBhvr>
                                        <p:cTn id="18" dur="500"/>
                                        <p:tgtEl>
                                          <p:spTgt spid="7171">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7171">
                                            <p:txEl>
                                              <p:pRg st="4" end="4"/>
                                            </p:txEl>
                                          </p:spTgt>
                                        </p:tgtEl>
                                        <p:attrNameLst>
                                          <p:attrName>style.visibility</p:attrName>
                                        </p:attrNameLst>
                                      </p:cBhvr>
                                      <p:to>
                                        <p:strVal val="visible"/>
                                      </p:to>
                                    </p:set>
                                    <p:animEffect transition="in" filter="box(in)">
                                      <p:cBhvr>
                                        <p:cTn id="21" dur="500"/>
                                        <p:tgtEl>
                                          <p:spTgt spid="7171">
                                            <p:txEl>
                                              <p:pRg st="4" end="4"/>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4" presetClass="entr" presetSubtype="16" fill="hold" nodeType="clickEffect">
                                  <p:stCondLst>
                                    <p:cond delay="0"/>
                                  </p:stCondLst>
                                  <p:childTnLst>
                                    <p:set>
                                      <p:cBhvr>
                                        <p:cTn id="25" dur="1" fill="hold">
                                          <p:stCondLst>
                                            <p:cond delay="0"/>
                                          </p:stCondLst>
                                        </p:cTn>
                                        <p:tgtEl>
                                          <p:spTgt spid="7172"/>
                                        </p:tgtEl>
                                        <p:attrNameLst>
                                          <p:attrName>style.visibility</p:attrName>
                                        </p:attrNameLst>
                                      </p:cBhvr>
                                      <p:to>
                                        <p:strVal val="visible"/>
                                      </p:to>
                                    </p:set>
                                    <p:animEffect transition="in" filter="box(in)">
                                      <p:cBhvr>
                                        <p:cTn id="26" dur="5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Content Placeholder 2"/>
          <p:cNvSpPr>
            <a:spLocks noGrp="1"/>
          </p:cNvSpPr>
          <p:nvPr>
            <p:ph idx="1"/>
          </p:nvPr>
        </p:nvSpPr>
        <p:spPr>
          <a:xfrm>
            <a:off x="457200" y="333375"/>
            <a:ext cx="8229600" cy="5792788"/>
          </a:xfrm>
        </p:spPr>
        <p:txBody>
          <a:bodyPr/>
          <a:lstStyle/>
          <a:p>
            <a:r>
              <a:rPr lang="en-CA" sz="2800" smtClean="0"/>
              <a:t>de Broglie originated the idea that an electron has both wave and particle properties (i.e. dual nature of matter)</a:t>
            </a:r>
          </a:p>
          <a:p>
            <a:r>
              <a:rPr lang="en-CA" sz="2800" smtClean="0"/>
              <a:t>Schrodinger  then focussed on the wave properties of the electron.</a:t>
            </a:r>
          </a:p>
          <a:p>
            <a:r>
              <a:rPr lang="en-CA" sz="2800" smtClean="0"/>
              <a:t>To Schrodinger and de Broglie an electron bound to a nucleus resembled a standing wave.</a:t>
            </a:r>
          </a:p>
          <a:p>
            <a:r>
              <a:rPr lang="en-CA" sz="2800" smtClean="0"/>
              <a:t>They took the idea of standing waves and applied it to the electron in hydrogen.</a:t>
            </a:r>
          </a:p>
          <a:p>
            <a:r>
              <a:rPr lang="en-CA" sz="2800" smtClean="0"/>
              <a:t>Their model showed the electron as a circular standing wave with wavelengths of whole number multiples (n= 1, 2, 3, 4, …).</a:t>
            </a:r>
          </a:p>
          <a:p>
            <a:endParaRPr lang="en-CA" sz="280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231304"/>
            <a:ext cx="7772400" cy="533400"/>
          </a:xfrm>
        </p:spPr>
        <p:txBody>
          <a:bodyPr>
            <a:noAutofit/>
          </a:bodyPr>
          <a:lstStyle/>
          <a:p>
            <a:r>
              <a:rPr lang="en-US" sz="3200" b="1" dirty="0"/>
              <a:t>Drawing Non-Octet Diagrams</a:t>
            </a:r>
            <a:endParaRPr lang="en-CA" sz="3200" b="1" dirty="0"/>
          </a:p>
        </p:txBody>
      </p:sp>
      <p:sp>
        <p:nvSpPr>
          <p:cNvPr id="10243" name="Rectangle 3"/>
          <p:cNvSpPr>
            <a:spLocks noGrp="1" noChangeArrowheads="1"/>
          </p:cNvSpPr>
          <p:nvPr>
            <p:ph idx="1"/>
          </p:nvPr>
        </p:nvSpPr>
        <p:spPr>
          <a:xfrm>
            <a:off x="685800" y="873224"/>
            <a:ext cx="7772400" cy="4572000"/>
          </a:xfrm>
        </p:spPr>
        <p:txBody>
          <a:bodyPr>
            <a:normAutofit fontScale="92500"/>
          </a:bodyPr>
          <a:lstStyle/>
          <a:p>
            <a:pPr marL="609600" indent="-609600">
              <a:lnSpc>
                <a:spcPct val="90000"/>
              </a:lnSpc>
            </a:pPr>
            <a:r>
              <a:rPr lang="en-US" sz="2800" dirty="0"/>
              <a:t>To draw non-octet compounds count the electrons that you have available in the structure.</a:t>
            </a:r>
          </a:p>
          <a:p>
            <a:pPr marL="609600" indent="-609600">
              <a:lnSpc>
                <a:spcPct val="90000"/>
              </a:lnSpc>
            </a:pPr>
            <a:r>
              <a:rPr lang="en-US" sz="2800" dirty="0"/>
              <a:t>Draw the diagram placing the central atom in the middle and the surrounding atoms around it. </a:t>
            </a:r>
          </a:p>
          <a:p>
            <a:pPr marL="609600" indent="-609600">
              <a:lnSpc>
                <a:spcPct val="90000"/>
              </a:lnSpc>
            </a:pPr>
            <a:r>
              <a:rPr lang="en-US" sz="2800" dirty="0"/>
              <a:t>Make a single bond between the central atom and each surrounding atom. </a:t>
            </a:r>
          </a:p>
          <a:p>
            <a:pPr marL="609600" indent="-609600">
              <a:lnSpc>
                <a:spcPct val="90000"/>
              </a:lnSpc>
            </a:pPr>
            <a:r>
              <a:rPr lang="en-US" sz="2800" dirty="0"/>
              <a:t>Make sure that all surrounding atoms have a full valence shell.</a:t>
            </a:r>
          </a:p>
          <a:p>
            <a:pPr marL="609600" indent="-609600">
              <a:lnSpc>
                <a:spcPct val="90000"/>
              </a:lnSpc>
            </a:pPr>
            <a:r>
              <a:rPr lang="en-US" sz="2800" dirty="0"/>
              <a:t>Place any extra electrons on the central atom (Make sure you only use as many electrons as you have)</a:t>
            </a:r>
            <a:endParaRPr lang="en-CA" sz="2800" dirty="0"/>
          </a:p>
        </p:txBody>
      </p:sp>
    </p:spTree>
    <p:extLst>
      <p:ext uri="{BB962C8B-B14F-4D97-AF65-F5344CB8AC3E}">
        <p14:creationId xmlns:p14="http://schemas.microsoft.com/office/powerpoint/2010/main" val="19180518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box(in)">
                                      <p:cBhvr>
                                        <p:cTn id="7" dur="500"/>
                                        <p:tgtEl>
                                          <p:spTgt spid="102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box(in)">
                                      <p:cBhvr>
                                        <p:cTn id="12" dur="500"/>
                                        <p:tgtEl>
                                          <p:spTgt spid="1024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Effect transition="in" filter="box(in)">
                                      <p:cBhvr>
                                        <p:cTn id="17" dur="500"/>
                                        <p:tgtEl>
                                          <p:spTgt spid="1024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0243">
                                            <p:txEl>
                                              <p:pRg st="3" end="3"/>
                                            </p:txEl>
                                          </p:spTgt>
                                        </p:tgtEl>
                                        <p:attrNameLst>
                                          <p:attrName>style.visibility</p:attrName>
                                        </p:attrNameLst>
                                      </p:cBhvr>
                                      <p:to>
                                        <p:strVal val="visible"/>
                                      </p:to>
                                    </p:set>
                                    <p:animEffect transition="in" filter="box(in)">
                                      <p:cBhvr>
                                        <p:cTn id="22" dur="500"/>
                                        <p:tgtEl>
                                          <p:spTgt spid="1024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0243">
                                            <p:txEl>
                                              <p:pRg st="4" end="4"/>
                                            </p:txEl>
                                          </p:spTgt>
                                        </p:tgtEl>
                                        <p:attrNameLst>
                                          <p:attrName>style.visibility</p:attrName>
                                        </p:attrNameLst>
                                      </p:cBhvr>
                                      <p:to>
                                        <p:strVal val="visible"/>
                                      </p:to>
                                    </p:set>
                                    <p:animEffect transition="in" filter="box(in)">
                                      <p:cBhvr>
                                        <p:cTn id="27" dur="500"/>
                                        <p:tgtEl>
                                          <p:spTgt spid="102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304800"/>
            <a:ext cx="7772400" cy="381000"/>
          </a:xfrm>
        </p:spPr>
        <p:txBody>
          <a:bodyPr>
            <a:noAutofit/>
          </a:bodyPr>
          <a:lstStyle/>
          <a:p>
            <a:r>
              <a:rPr lang="en-US" sz="3200" b="1" dirty="0"/>
              <a:t>Resonance Structures</a:t>
            </a:r>
            <a:endParaRPr lang="en-CA" sz="3200" b="1" dirty="0"/>
          </a:p>
        </p:txBody>
      </p:sp>
      <p:sp>
        <p:nvSpPr>
          <p:cNvPr id="8195" name="Rectangle 3"/>
          <p:cNvSpPr>
            <a:spLocks noGrp="1" noChangeArrowheads="1"/>
          </p:cNvSpPr>
          <p:nvPr>
            <p:ph idx="1"/>
          </p:nvPr>
        </p:nvSpPr>
        <p:spPr>
          <a:xfrm>
            <a:off x="685800" y="762000"/>
            <a:ext cx="7772400" cy="2971800"/>
          </a:xfrm>
        </p:spPr>
        <p:txBody>
          <a:bodyPr/>
          <a:lstStyle/>
          <a:p>
            <a:pPr>
              <a:lnSpc>
                <a:spcPct val="90000"/>
              </a:lnSpc>
            </a:pPr>
            <a:r>
              <a:rPr lang="en-US" sz="2800" dirty="0"/>
              <a:t>For some molecules, there are multiple ways of placing the electrons between the atoms.</a:t>
            </a:r>
          </a:p>
          <a:p>
            <a:pPr>
              <a:lnSpc>
                <a:spcPct val="90000"/>
              </a:lnSpc>
            </a:pPr>
            <a:r>
              <a:rPr lang="en-US" sz="2800" dirty="0"/>
              <a:t>Structures that differ only in the arrangement of the electrons are called RESONANCE STRUCTURES. </a:t>
            </a:r>
          </a:p>
          <a:p>
            <a:pPr>
              <a:lnSpc>
                <a:spcPct val="90000"/>
              </a:lnSpc>
            </a:pPr>
            <a:r>
              <a:rPr lang="en-US" sz="2800" dirty="0"/>
              <a:t>Resonance structures are indicated using a double headed arrow.</a:t>
            </a:r>
            <a:endParaRPr lang="en-CA" sz="2800" dirty="0"/>
          </a:p>
        </p:txBody>
      </p:sp>
      <p:graphicFrame>
        <p:nvGraphicFramePr>
          <p:cNvPr id="8196" name="Object 4"/>
          <p:cNvGraphicFramePr>
            <a:graphicFrameLocks noChangeAspect="1"/>
          </p:cNvGraphicFramePr>
          <p:nvPr/>
        </p:nvGraphicFramePr>
        <p:xfrm>
          <a:off x="838200" y="3827463"/>
          <a:ext cx="2209800" cy="427037"/>
        </p:xfrm>
        <a:graphic>
          <a:graphicData uri="http://schemas.openxmlformats.org/presentationml/2006/ole">
            <mc:AlternateContent xmlns:mc="http://schemas.openxmlformats.org/markup-compatibility/2006">
              <mc:Choice xmlns:v="urn:schemas-microsoft-com:vml" Requires="v">
                <p:oleObj spid="_x0000_s4218" name="CS ChemDraw Drawing" r:id="rId3" imgW="1257840" imgH="243360" progId="ChemDraw.Document.6.0">
                  <p:embed/>
                </p:oleObj>
              </mc:Choice>
              <mc:Fallback>
                <p:oleObj name="CS ChemDraw Drawing" r:id="rId3" imgW="1257840" imgH="243360"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3827463"/>
                        <a:ext cx="22098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197" name="Object 5"/>
          <p:cNvGraphicFramePr>
            <a:graphicFrameLocks noChangeAspect="1"/>
          </p:cNvGraphicFramePr>
          <p:nvPr/>
        </p:nvGraphicFramePr>
        <p:xfrm>
          <a:off x="762000" y="4530725"/>
          <a:ext cx="2286000" cy="1641475"/>
        </p:xfrm>
        <a:graphic>
          <a:graphicData uri="http://schemas.openxmlformats.org/presentationml/2006/ole">
            <mc:AlternateContent xmlns:mc="http://schemas.openxmlformats.org/markup-compatibility/2006">
              <mc:Choice xmlns:v="urn:schemas-microsoft-com:vml" Requires="v">
                <p:oleObj spid="_x0000_s4219" name="CS ChemDraw Drawing" r:id="rId5" imgW="1251000" imgH="899280" progId="ChemDraw.Document.6.0">
                  <p:embed/>
                </p:oleObj>
              </mc:Choice>
              <mc:Fallback>
                <p:oleObj name="CS ChemDraw Drawing" r:id="rId5" imgW="1251000" imgH="899280" progId="ChemDraw.Document.6.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4530725"/>
                        <a:ext cx="2286000" cy="164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198" name="Object 6"/>
          <p:cNvGraphicFramePr>
            <a:graphicFrameLocks noChangeAspect="1"/>
          </p:cNvGraphicFramePr>
          <p:nvPr/>
        </p:nvGraphicFramePr>
        <p:xfrm>
          <a:off x="2738438" y="5335588"/>
          <a:ext cx="766762" cy="150812"/>
        </p:xfrm>
        <a:graphic>
          <a:graphicData uri="http://schemas.openxmlformats.org/presentationml/2006/ole">
            <mc:AlternateContent xmlns:mc="http://schemas.openxmlformats.org/markup-compatibility/2006">
              <mc:Choice xmlns:v="urn:schemas-microsoft-com:vml" Requires="v">
                <p:oleObj spid="_x0000_s4220" name="CS ChemDraw Drawing" r:id="rId7" imgW="466200" imgH="92160" progId="ChemDraw.Document.6.0">
                  <p:embed/>
                </p:oleObj>
              </mc:Choice>
              <mc:Fallback>
                <p:oleObj name="CS ChemDraw Drawing" r:id="rId7" imgW="466200" imgH="92160" progId="ChemDraw.Document.6.0">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38438" y="5335588"/>
                        <a:ext cx="766762" cy="150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199" name="Object 7"/>
          <p:cNvGraphicFramePr>
            <a:graphicFrameLocks noChangeAspect="1"/>
          </p:cNvGraphicFramePr>
          <p:nvPr/>
        </p:nvGraphicFramePr>
        <p:xfrm>
          <a:off x="3586163" y="4557713"/>
          <a:ext cx="2259012" cy="1624012"/>
        </p:xfrm>
        <a:graphic>
          <a:graphicData uri="http://schemas.openxmlformats.org/presentationml/2006/ole">
            <mc:AlternateContent xmlns:mc="http://schemas.openxmlformats.org/markup-compatibility/2006">
              <mc:Choice xmlns:v="urn:schemas-microsoft-com:vml" Requires="v">
                <p:oleObj spid="_x0000_s4221" name="CS ChemDraw Drawing" r:id="rId9" imgW="1260000" imgH="907920" progId="ChemDraw.Document.6.0">
                  <p:embed/>
                </p:oleObj>
              </mc:Choice>
              <mc:Fallback>
                <p:oleObj name="CS ChemDraw Drawing" r:id="rId9" imgW="1260000" imgH="907920" progId="ChemDraw.Document.6.0">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86163" y="4557713"/>
                        <a:ext cx="2259012" cy="162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200" name="Object 8"/>
          <p:cNvGraphicFramePr>
            <a:graphicFrameLocks noChangeAspect="1"/>
          </p:cNvGraphicFramePr>
          <p:nvPr/>
        </p:nvGraphicFramePr>
        <p:xfrm>
          <a:off x="5621338" y="5354638"/>
          <a:ext cx="703262" cy="131762"/>
        </p:xfrm>
        <a:graphic>
          <a:graphicData uri="http://schemas.openxmlformats.org/presentationml/2006/ole">
            <mc:AlternateContent xmlns:mc="http://schemas.openxmlformats.org/markup-compatibility/2006">
              <mc:Choice xmlns:v="urn:schemas-microsoft-com:vml" Requires="v">
                <p:oleObj spid="_x0000_s4222" name="CS ChemDraw Drawing" r:id="rId11" imgW="491400" imgH="92160" progId="ChemDraw.Document.6.0">
                  <p:embed/>
                </p:oleObj>
              </mc:Choice>
              <mc:Fallback>
                <p:oleObj name="CS ChemDraw Drawing" r:id="rId11" imgW="491400" imgH="92160" progId="ChemDraw.Document.6.0">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621338" y="5354638"/>
                        <a:ext cx="703262"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202" name="Object 10"/>
          <p:cNvGraphicFramePr>
            <a:graphicFrameLocks noChangeAspect="1"/>
          </p:cNvGraphicFramePr>
          <p:nvPr/>
        </p:nvGraphicFramePr>
        <p:xfrm>
          <a:off x="6400800" y="4575175"/>
          <a:ext cx="2362200" cy="1695450"/>
        </p:xfrm>
        <a:graphic>
          <a:graphicData uri="http://schemas.openxmlformats.org/presentationml/2006/ole">
            <mc:AlternateContent xmlns:mc="http://schemas.openxmlformats.org/markup-compatibility/2006">
              <mc:Choice xmlns:v="urn:schemas-microsoft-com:vml" Requires="v">
                <p:oleObj spid="_x0000_s4223" name="CS ChemDraw Drawing" r:id="rId13" imgW="1251000" imgH="899280" progId="ChemDraw.Document.6.0">
                  <p:embed/>
                </p:oleObj>
              </mc:Choice>
              <mc:Fallback>
                <p:oleObj name="CS ChemDraw Drawing" r:id="rId13" imgW="1251000" imgH="899280" progId="ChemDraw.Document.6.0">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400800" y="4575175"/>
                        <a:ext cx="2362200"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9018515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box(in)">
                                      <p:cBhvr>
                                        <p:cTn id="7" dur="500"/>
                                        <p:tgtEl>
                                          <p:spTgt spid="81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195">
                                            <p:txEl>
                                              <p:pRg st="1" end="1"/>
                                            </p:txEl>
                                          </p:spTgt>
                                        </p:tgtEl>
                                        <p:attrNameLst>
                                          <p:attrName>style.visibility</p:attrName>
                                        </p:attrNameLst>
                                      </p:cBhvr>
                                      <p:to>
                                        <p:strVal val="visible"/>
                                      </p:to>
                                    </p:set>
                                    <p:animEffect transition="in" filter="box(in)">
                                      <p:cBhvr>
                                        <p:cTn id="12" dur="500"/>
                                        <p:tgtEl>
                                          <p:spTgt spid="819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195">
                                            <p:txEl>
                                              <p:pRg st="2" end="2"/>
                                            </p:txEl>
                                          </p:spTgt>
                                        </p:tgtEl>
                                        <p:attrNameLst>
                                          <p:attrName>style.visibility</p:attrName>
                                        </p:attrNameLst>
                                      </p:cBhvr>
                                      <p:to>
                                        <p:strVal val="visible"/>
                                      </p:to>
                                    </p:set>
                                    <p:animEffect transition="in" filter="box(in)">
                                      <p:cBhvr>
                                        <p:cTn id="17" dur="500"/>
                                        <p:tgtEl>
                                          <p:spTgt spid="819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8196"/>
                                        </p:tgtEl>
                                        <p:attrNameLst>
                                          <p:attrName>style.visibility</p:attrName>
                                        </p:attrNameLst>
                                      </p:cBhvr>
                                      <p:to>
                                        <p:strVal val="visible"/>
                                      </p:to>
                                    </p:set>
                                    <p:animEffect transition="in" filter="box(in)">
                                      <p:cBhvr>
                                        <p:cTn id="22" dur="500"/>
                                        <p:tgtEl>
                                          <p:spTgt spid="819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nodeType="clickEffect">
                                  <p:stCondLst>
                                    <p:cond delay="0"/>
                                  </p:stCondLst>
                                  <p:childTnLst>
                                    <p:set>
                                      <p:cBhvr>
                                        <p:cTn id="26" dur="1" fill="hold">
                                          <p:stCondLst>
                                            <p:cond delay="0"/>
                                          </p:stCondLst>
                                        </p:cTn>
                                        <p:tgtEl>
                                          <p:spTgt spid="8197"/>
                                        </p:tgtEl>
                                        <p:attrNameLst>
                                          <p:attrName>style.visibility</p:attrName>
                                        </p:attrNameLst>
                                      </p:cBhvr>
                                      <p:to>
                                        <p:strVal val="visible"/>
                                      </p:to>
                                    </p:set>
                                    <p:animEffect transition="in" filter="box(in)">
                                      <p:cBhvr>
                                        <p:cTn id="27" dur="500"/>
                                        <p:tgtEl>
                                          <p:spTgt spid="8197"/>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nodeType="clickEffect">
                                  <p:stCondLst>
                                    <p:cond delay="0"/>
                                  </p:stCondLst>
                                  <p:childTnLst>
                                    <p:set>
                                      <p:cBhvr>
                                        <p:cTn id="31" dur="1" fill="hold">
                                          <p:stCondLst>
                                            <p:cond delay="0"/>
                                          </p:stCondLst>
                                        </p:cTn>
                                        <p:tgtEl>
                                          <p:spTgt spid="8198"/>
                                        </p:tgtEl>
                                        <p:attrNameLst>
                                          <p:attrName>style.visibility</p:attrName>
                                        </p:attrNameLst>
                                      </p:cBhvr>
                                      <p:to>
                                        <p:strVal val="visible"/>
                                      </p:to>
                                    </p:set>
                                    <p:animEffect transition="in" filter="box(in)">
                                      <p:cBhvr>
                                        <p:cTn id="32" dur="500"/>
                                        <p:tgtEl>
                                          <p:spTgt spid="8198"/>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nodeType="clickEffect">
                                  <p:stCondLst>
                                    <p:cond delay="0"/>
                                  </p:stCondLst>
                                  <p:childTnLst>
                                    <p:set>
                                      <p:cBhvr>
                                        <p:cTn id="36" dur="1" fill="hold">
                                          <p:stCondLst>
                                            <p:cond delay="0"/>
                                          </p:stCondLst>
                                        </p:cTn>
                                        <p:tgtEl>
                                          <p:spTgt spid="8199"/>
                                        </p:tgtEl>
                                        <p:attrNameLst>
                                          <p:attrName>style.visibility</p:attrName>
                                        </p:attrNameLst>
                                      </p:cBhvr>
                                      <p:to>
                                        <p:strVal val="visible"/>
                                      </p:to>
                                    </p:set>
                                    <p:animEffect transition="in" filter="box(in)">
                                      <p:cBhvr>
                                        <p:cTn id="37" dur="500"/>
                                        <p:tgtEl>
                                          <p:spTgt spid="8199"/>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nodeType="clickEffect">
                                  <p:stCondLst>
                                    <p:cond delay="0"/>
                                  </p:stCondLst>
                                  <p:childTnLst>
                                    <p:set>
                                      <p:cBhvr>
                                        <p:cTn id="41" dur="1" fill="hold">
                                          <p:stCondLst>
                                            <p:cond delay="0"/>
                                          </p:stCondLst>
                                        </p:cTn>
                                        <p:tgtEl>
                                          <p:spTgt spid="8200"/>
                                        </p:tgtEl>
                                        <p:attrNameLst>
                                          <p:attrName>style.visibility</p:attrName>
                                        </p:attrNameLst>
                                      </p:cBhvr>
                                      <p:to>
                                        <p:strVal val="visible"/>
                                      </p:to>
                                    </p:set>
                                    <p:animEffect transition="in" filter="box(in)">
                                      <p:cBhvr>
                                        <p:cTn id="42" dur="500"/>
                                        <p:tgtEl>
                                          <p:spTgt spid="8200"/>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4" presetClass="entr" presetSubtype="16" fill="hold" nodeType="clickEffect">
                                  <p:stCondLst>
                                    <p:cond delay="0"/>
                                  </p:stCondLst>
                                  <p:childTnLst>
                                    <p:set>
                                      <p:cBhvr>
                                        <p:cTn id="46" dur="1" fill="hold">
                                          <p:stCondLst>
                                            <p:cond delay="0"/>
                                          </p:stCondLst>
                                        </p:cTn>
                                        <p:tgtEl>
                                          <p:spTgt spid="8202"/>
                                        </p:tgtEl>
                                        <p:attrNameLst>
                                          <p:attrName>style.visibility</p:attrName>
                                        </p:attrNameLst>
                                      </p:cBhvr>
                                      <p:to>
                                        <p:strVal val="visible"/>
                                      </p:to>
                                    </p:set>
                                    <p:animEffect transition="in" filter="box(in)">
                                      <p:cBhvr>
                                        <p:cTn id="47" dur="500"/>
                                        <p:tgtEl>
                                          <p:spTgt spid="8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304800"/>
            <a:ext cx="7772400" cy="457200"/>
          </a:xfrm>
        </p:spPr>
        <p:txBody>
          <a:bodyPr>
            <a:noAutofit/>
          </a:bodyPr>
          <a:lstStyle/>
          <a:p>
            <a:r>
              <a:rPr lang="en-US" sz="3200" b="1" dirty="0"/>
              <a:t>Coordinate Covalent Bonds</a:t>
            </a:r>
            <a:endParaRPr lang="en-CA" sz="3200" b="1" dirty="0"/>
          </a:p>
        </p:txBody>
      </p:sp>
      <p:sp>
        <p:nvSpPr>
          <p:cNvPr id="9219" name="Rectangle 3"/>
          <p:cNvSpPr>
            <a:spLocks noGrp="1" noChangeArrowheads="1"/>
          </p:cNvSpPr>
          <p:nvPr>
            <p:ph idx="1"/>
          </p:nvPr>
        </p:nvSpPr>
        <p:spPr>
          <a:xfrm>
            <a:off x="685800" y="914400"/>
            <a:ext cx="7772400" cy="2895600"/>
          </a:xfrm>
        </p:spPr>
        <p:txBody>
          <a:bodyPr/>
          <a:lstStyle/>
          <a:p>
            <a:pPr>
              <a:lnSpc>
                <a:spcPct val="90000"/>
              </a:lnSpc>
            </a:pPr>
            <a:r>
              <a:rPr lang="en-US" sz="2800" dirty="0"/>
              <a:t>A coordinate covalent bond results when both electrons in the bond are donated from the same atom.</a:t>
            </a:r>
          </a:p>
          <a:p>
            <a:pPr>
              <a:lnSpc>
                <a:spcPct val="90000"/>
              </a:lnSpc>
            </a:pPr>
            <a:r>
              <a:rPr lang="en-US" sz="2800" dirty="0"/>
              <a:t>To determine if a bond is coordinate covalent, compare the number of non-bonding electrons around an atom to the number of valence electrons the atom has.</a:t>
            </a:r>
          </a:p>
          <a:p>
            <a:pPr>
              <a:lnSpc>
                <a:spcPct val="90000"/>
              </a:lnSpc>
              <a:buFontTx/>
              <a:buNone/>
            </a:pPr>
            <a:endParaRPr lang="en-CA" sz="2800" dirty="0"/>
          </a:p>
        </p:txBody>
      </p:sp>
      <p:graphicFrame>
        <p:nvGraphicFramePr>
          <p:cNvPr id="9220" name="Object 4"/>
          <p:cNvGraphicFramePr>
            <a:graphicFrameLocks noChangeAspect="1"/>
          </p:cNvGraphicFramePr>
          <p:nvPr/>
        </p:nvGraphicFramePr>
        <p:xfrm>
          <a:off x="1447800" y="3886200"/>
          <a:ext cx="2133600" cy="1531938"/>
        </p:xfrm>
        <a:graphic>
          <a:graphicData uri="http://schemas.openxmlformats.org/presentationml/2006/ole">
            <mc:AlternateContent xmlns:mc="http://schemas.openxmlformats.org/markup-compatibility/2006">
              <mc:Choice xmlns:v="urn:schemas-microsoft-com:vml" Requires="v">
                <p:oleObj spid="_x0000_s5222" name="CS ChemDraw Drawing" r:id="rId3" imgW="1251000" imgH="899280" progId="ChemDraw.Document.6.0">
                  <p:embed/>
                </p:oleObj>
              </mc:Choice>
              <mc:Fallback>
                <p:oleObj name="CS ChemDraw Drawing" r:id="rId3" imgW="1251000" imgH="899280"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3886200"/>
                        <a:ext cx="2133600" cy="1531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227" name="Object 11"/>
          <p:cNvGraphicFramePr>
            <a:graphicFrameLocks noChangeAspect="1"/>
          </p:cNvGraphicFramePr>
          <p:nvPr/>
        </p:nvGraphicFramePr>
        <p:xfrm>
          <a:off x="4191000" y="4127500"/>
          <a:ext cx="4419600" cy="1892300"/>
        </p:xfrm>
        <a:graphic>
          <a:graphicData uri="http://schemas.openxmlformats.org/presentationml/2006/ole">
            <mc:AlternateContent xmlns:mc="http://schemas.openxmlformats.org/markup-compatibility/2006">
              <mc:Choice xmlns:v="urn:schemas-microsoft-com:vml" Requires="v">
                <p:oleObj spid="_x0000_s5223" name="CS ChemDraw Drawing" r:id="rId5" imgW="2581920" imgH="1105560" progId="ChemDraw.Document.6.0">
                  <p:embed/>
                </p:oleObj>
              </mc:Choice>
              <mc:Fallback>
                <p:oleObj name="CS ChemDraw Drawing" r:id="rId5" imgW="2581920" imgH="1105560" progId="ChemDraw.Document.6.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91000" y="4127500"/>
                        <a:ext cx="4419600" cy="189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9229" name="Group 13"/>
          <p:cNvGrpSpPr>
            <a:grpSpLocks/>
          </p:cNvGrpSpPr>
          <p:nvPr/>
        </p:nvGrpSpPr>
        <p:grpSpPr bwMode="auto">
          <a:xfrm>
            <a:off x="1295400" y="4876800"/>
            <a:ext cx="2136775" cy="1585913"/>
            <a:chOff x="816" y="3072"/>
            <a:chExt cx="1346" cy="999"/>
          </a:xfrm>
        </p:grpSpPr>
        <p:graphicFrame>
          <p:nvGraphicFramePr>
            <p:cNvPr id="9222" name="Object 6"/>
            <p:cNvGraphicFramePr>
              <a:graphicFrameLocks noChangeAspect="1"/>
            </p:cNvGraphicFramePr>
            <p:nvPr/>
          </p:nvGraphicFramePr>
          <p:xfrm>
            <a:off x="1266" y="3072"/>
            <a:ext cx="87" cy="528"/>
          </p:xfrm>
          <a:graphic>
            <a:graphicData uri="http://schemas.openxmlformats.org/presentationml/2006/ole">
              <mc:AlternateContent xmlns:mc="http://schemas.openxmlformats.org/markup-compatibility/2006">
                <mc:Choice xmlns:v="urn:schemas-microsoft-com:vml" Requires="v">
                  <p:oleObj spid="_x0000_s5224" name="CS ChemDraw Drawing" r:id="rId7" imgW="90720" imgH="548640" progId="ChemDraw.Document.6.0">
                    <p:embed/>
                  </p:oleObj>
                </mc:Choice>
                <mc:Fallback>
                  <p:oleObj name="CS ChemDraw Drawing" r:id="rId7" imgW="90720" imgH="548640" progId="ChemDraw.Document.6.0">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66" y="3072"/>
                          <a:ext cx="87"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223" name="Object 7"/>
            <p:cNvGraphicFramePr>
              <a:graphicFrameLocks noChangeAspect="1"/>
            </p:cNvGraphicFramePr>
            <p:nvPr/>
          </p:nvGraphicFramePr>
          <p:xfrm>
            <a:off x="1570" y="3072"/>
            <a:ext cx="87" cy="528"/>
          </p:xfrm>
          <a:graphic>
            <a:graphicData uri="http://schemas.openxmlformats.org/presentationml/2006/ole">
              <mc:AlternateContent xmlns:mc="http://schemas.openxmlformats.org/markup-compatibility/2006">
                <mc:Choice xmlns:v="urn:schemas-microsoft-com:vml" Requires="v">
                  <p:oleObj spid="_x0000_s5225" name="CS ChemDraw Drawing" r:id="rId9" imgW="90720" imgH="548640" progId="ChemDraw.Document.6.0">
                    <p:embed/>
                  </p:oleObj>
                </mc:Choice>
                <mc:Fallback>
                  <p:oleObj name="CS ChemDraw Drawing" r:id="rId9" imgW="90720" imgH="548640" progId="ChemDraw.Document.6.0">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70" y="3072"/>
                          <a:ext cx="87"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228" name="Object 12"/>
            <p:cNvGraphicFramePr>
              <a:graphicFrameLocks noChangeAspect="1"/>
            </p:cNvGraphicFramePr>
            <p:nvPr/>
          </p:nvGraphicFramePr>
          <p:xfrm>
            <a:off x="816" y="3600"/>
            <a:ext cx="1346" cy="471"/>
          </p:xfrm>
          <a:graphic>
            <a:graphicData uri="http://schemas.openxmlformats.org/presentationml/2006/ole">
              <mc:AlternateContent xmlns:mc="http://schemas.openxmlformats.org/markup-compatibility/2006">
                <mc:Choice xmlns:v="urn:schemas-microsoft-com:vml" Requires="v">
                  <p:oleObj spid="_x0000_s5226" name="CS ChemDraw Drawing" r:id="rId10" imgW="1225080" imgH="429120" progId="ChemDraw.Document.6.0">
                    <p:embed/>
                  </p:oleObj>
                </mc:Choice>
                <mc:Fallback>
                  <p:oleObj name="CS ChemDraw Drawing" r:id="rId10" imgW="1225080" imgH="429120" progId="ChemDraw.Document.6.0">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16" y="3600"/>
                          <a:ext cx="1346" cy="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Tree>
    <p:extLst>
      <p:ext uri="{BB962C8B-B14F-4D97-AF65-F5344CB8AC3E}">
        <p14:creationId xmlns:p14="http://schemas.microsoft.com/office/powerpoint/2010/main" val="7986593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box(in)">
                                      <p:cBhvr>
                                        <p:cTn id="7" dur="500"/>
                                        <p:tgtEl>
                                          <p:spTgt spid="921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9219">
                                            <p:txEl>
                                              <p:pRg st="1" end="1"/>
                                            </p:txEl>
                                          </p:spTgt>
                                        </p:tgtEl>
                                        <p:attrNameLst>
                                          <p:attrName>style.visibility</p:attrName>
                                        </p:attrNameLst>
                                      </p:cBhvr>
                                      <p:to>
                                        <p:strVal val="visible"/>
                                      </p:to>
                                    </p:set>
                                    <p:animEffect transition="in" filter="box(in)">
                                      <p:cBhvr>
                                        <p:cTn id="12" dur="500"/>
                                        <p:tgtEl>
                                          <p:spTgt spid="921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9220"/>
                                        </p:tgtEl>
                                        <p:attrNameLst>
                                          <p:attrName>style.visibility</p:attrName>
                                        </p:attrNameLst>
                                      </p:cBhvr>
                                      <p:to>
                                        <p:strVal val="visible"/>
                                      </p:to>
                                    </p:set>
                                    <p:animEffect transition="in" filter="box(in)">
                                      <p:cBhvr>
                                        <p:cTn id="17" dur="500"/>
                                        <p:tgtEl>
                                          <p:spTgt spid="922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9229"/>
                                        </p:tgtEl>
                                        <p:attrNameLst>
                                          <p:attrName>style.visibility</p:attrName>
                                        </p:attrNameLst>
                                      </p:cBhvr>
                                      <p:to>
                                        <p:strVal val="visible"/>
                                      </p:to>
                                    </p:set>
                                    <p:animEffect transition="in" filter="box(in)">
                                      <p:cBhvr>
                                        <p:cTn id="22" dur="500"/>
                                        <p:tgtEl>
                                          <p:spTgt spid="922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nodeType="clickEffect">
                                  <p:stCondLst>
                                    <p:cond delay="0"/>
                                  </p:stCondLst>
                                  <p:childTnLst>
                                    <p:set>
                                      <p:cBhvr>
                                        <p:cTn id="26" dur="1" fill="hold">
                                          <p:stCondLst>
                                            <p:cond delay="0"/>
                                          </p:stCondLst>
                                        </p:cTn>
                                        <p:tgtEl>
                                          <p:spTgt spid="9227"/>
                                        </p:tgtEl>
                                        <p:attrNameLst>
                                          <p:attrName>style.visibility</p:attrName>
                                        </p:attrNameLst>
                                      </p:cBhvr>
                                      <p:to>
                                        <p:strVal val="visible"/>
                                      </p:to>
                                    </p:set>
                                    <p:animEffect transition="in" filter="box(in)">
                                      <p:cBhvr>
                                        <p:cTn id="27" dur="500"/>
                                        <p:tgtEl>
                                          <p:spTgt spid="9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057400"/>
            <a:ext cx="7772400" cy="1143000"/>
          </a:xfrm>
        </p:spPr>
        <p:txBody>
          <a:bodyPr/>
          <a:lstStyle/>
          <a:p>
            <a:r>
              <a:rPr lang="en-US" smtClean="0"/>
              <a:t>VSEPR THEORY</a:t>
            </a:r>
            <a:endParaRPr lang="en-CA" smtClean="0"/>
          </a:p>
        </p:txBody>
      </p:sp>
      <p:sp>
        <p:nvSpPr>
          <p:cNvPr id="2051" name="Rectangle 3"/>
          <p:cNvSpPr>
            <a:spLocks noGrp="1" noChangeArrowheads="1"/>
          </p:cNvSpPr>
          <p:nvPr>
            <p:ph type="subTitle" idx="1"/>
          </p:nvPr>
        </p:nvSpPr>
        <p:spPr>
          <a:xfrm>
            <a:off x="1371600" y="3276600"/>
            <a:ext cx="6400800" cy="1752600"/>
          </a:xfrm>
        </p:spPr>
        <p:txBody>
          <a:bodyPr rtlCol="0">
            <a:normAutofit/>
          </a:bodyPr>
          <a:lstStyle/>
          <a:p>
            <a:pPr fontAlgn="auto">
              <a:spcAft>
                <a:spcPts val="0"/>
              </a:spcAft>
              <a:buFont typeface="Arial" pitchFamily="34" charset="0"/>
              <a:buNone/>
              <a:defRPr/>
            </a:pPr>
            <a:r>
              <a:rPr lang="en-US" smtClean="0"/>
              <a:t>Valence Shell Electron Pair Repulsion Theory</a:t>
            </a:r>
            <a:endParaRPr lang="en-CA" smtClean="0"/>
          </a:p>
        </p:txBody>
      </p:sp>
    </p:spTree>
    <p:extLst>
      <p:ext uri="{BB962C8B-B14F-4D97-AF65-F5344CB8AC3E}">
        <p14:creationId xmlns:p14="http://schemas.microsoft.com/office/powerpoint/2010/main" val="27572750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228600"/>
            <a:ext cx="7772400" cy="533400"/>
          </a:xfrm>
        </p:spPr>
        <p:txBody>
          <a:bodyPr/>
          <a:lstStyle/>
          <a:p>
            <a:r>
              <a:rPr lang="en-US" sz="3200" b="1" smtClean="0"/>
              <a:t>What is the VSEPR Theory?</a:t>
            </a:r>
            <a:endParaRPr lang="en-CA" sz="3200" b="1" smtClean="0"/>
          </a:p>
        </p:txBody>
      </p:sp>
      <p:sp>
        <p:nvSpPr>
          <p:cNvPr id="3075" name="Rectangle 3"/>
          <p:cNvSpPr>
            <a:spLocks noGrp="1" noChangeArrowheads="1"/>
          </p:cNvSpPr>
          <p:nvPr>
            <p:ph idx="1"/>
          </p:nvPr>
        </p:nvSpPr>
        <p:spPr>
          <a:xfrm>
            <a:off x="685800" y="838200"/>
            <a:ext cx="7772400" cy="5029200"/>
          </a:xfrm>
        </p:spPr>
        <p:txBody>
          <a:bodyPr/>
          <a:lstStyle/>
          <a:p>
            <a:pPr>
              <a:lnSpc>
                <a:spcPct val="90000"/>
              </a:lnSpc>
            </a:pPr>
            <a:r>
              <a:rPr lang="en-US" sz="2800" smtClean="0"/>
              <a:t>VSEPR Theory is used to predict the shapes of molecules based on the repulsion of the bonding and non-bonding electrons in the molecule.</a:t>
            </a:r>
          </a:p>
          <a:p>
            <a:pPr>
              <a:lnSpc>
                <a:spcPct val="90000"/>
              </a:lnSpc>
            </a:pPr>
            <a:r>
              <a:rPr lang="en-US" sz="2800" smtClean="0"/>
              <a:t>The shape is determined by the number of bonding and non-bonding electrons in the molecule.</a:t>
            </a:r>
          </a:p>
          <a:p>
            <a:pPr>
              <a:lnSpc>
                <a:spcPct val="90000"/>
              </a:lnSpc>
            </a:pPr>
            <a:r>
              <a:rPr lang="en-US" sz="2800" smtClean="0"/>
              <a:t>In order to determine the shape, the Lewis diagram must be drawn first.</a:t>
            </a:r>
          </a:p>
          <a:p>
            <a:pPr>
              <a:lnSpc>
                <a:spcPct val="90000"/>
              </a:lnSpc>
            </a:pPr>
            <a:r>
              <a:rPr lang="en-US" sz="2800" smtClean="0"/>
              <a:t>When determining the shape of a molecule with multiple bonds, treat the multiple bonds as if they were single bonds (i.e. one bonding pair)</a:t>
            </a:r>
          </a:p>
          <a:p>
            <a:pPr>
              <a:lnSpc>
                <a:spcPct val="90000"/>
              </a:lnSpc>
            </a:pPr>
            <a:endParaRPr lang="en-CA" sz="2800" smtClean="0"/>
          </a:p>
        </p:txBody>
      </p:sp>
    </p:spTree>
    <p:extLst>
      <p:ext uri="{BB962C8B-B14F-4D97-AF65-F5344CB8AC3E}">
        <p14:creationId xmlns:p14="http://schemas.microsoft.com/office/powerpoint/2010/main" val="37246381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 calcmode="lin" valueType="num">
                                      <p:cBhvr additive="base">
                                        <p:cTn id="7" dur="500" fill="hold"/>
                                        <p:tgtEl>
                                          <p:spTgt spid="30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75">
                                            <p:txEl>
                                              <p:pRg st="1" end="1"/>
                                            </p:txEl>
                                          </p:spTgt>
                                        </p:tgtEl>
                                        <p:attrNameLst>
                                          <p:attrName>style.visibility</p:attrName>
                                        </p:attrNameLst>
                                      </p:cBhvr>
                                      <p:to>
                                        <p:strVal val="visible"/>
                                      </p:to>
                                    </p:set>
                                    <p:anim calcmode="lin" valueType="num">
                                      <p:cBhvr additive="base">
                                        <p:cTn id="13" dur="500" fill="hold"/>
                                        <p:tgtEl>
                                          <p:spTgt spid="30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7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075">
                                            <p:txEl>
                                              <p:pRg st="2" end="2"/>
                                            </p:txEl>
                                          </p:spTgt>
                                        </p:tgtEl>
                                        <p:attrNameLst>
                                          <p:attrName>style.visibility</p:attrName>
                                        </p:attrNameLst>
                                      </p:cBhvr>
                                      <p:to>
                                        <p:strVal val="visible"/>
                                      </p:to>
                                    </p:set>
                                    <p:anim calcmode="lin" valueType="num">
                                      <p:cBhvr additive="base">
                                        <p:cTn id="19" dur="500" fill="hold"/>
                                        <p:tgtEl>
                                          <p:spTgt spid="307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07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075">
                                            <p:txEl>
                                              <p:pRg st="3" end="3"/>
                                            </p:txEl>
                                          </p:spTgt>
                                        </p:tgtEl>
                                        <p:attrNameLst>
                                          <p:attrName>style.visibility</p:attrName>
                                        </p:attrNameLst>
                                      </p:cBhvr>
                                      <p:to>
                                        <p:strVal val="visible"/>
                                      </p:to>
                                    </p:set>
                                    <p:anim calcmode="lin" valueType="num">
                                      <p:cBhvr additive="base">
                                        <p:cTn id="25" dur="500" fill="hold"/>
                                        <p:tgtEl>
                                          <p:spTgt spid="307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07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609600"/>
            <a:ext cx="7772400" cy="914400"/>
          </a:xfrm>
        </p:spPr>
        <p:txBody>
          <a:bodyPr/>
          <a:lstStyle/>
          <a:p>
            <a:r>
              <a:rPr lang="en-US" sz="3200" b="1" smtClean="0"/>
              <a:t>Molecules with the central atom surrounded by four bonding pairs (i.e. four atoms)</a:t>
            </a:r>
            <a:endParaRPr lang="en-CA" sz="3200" b="1" smtClean="0"/>
          </a:p>
        </p:txBody>
      </p:sp>
      <p:sp>
        <p:nvSpPr>
          <p:cNvPr id="4099" name="Rectangle 3"/>
          <p:cNvSpPr>
            <a:spLocks noGrp="1" noChangeArrowheads="1"/>
          </p:cNvSpPr>
          <p:nvPr>
            <p:ph idx="1"/>
          </p:nvPr>
        </p:nvSpPr>
        <p:spPr>
          <a:xfrm>
            <a:off x="685800" y="1828800"/>
            <a:ext cx="7772400" cy="4038600"/>
          </a:xfrm>
        </p:spPr>
        <p:txBody>
          <a:bodyPr rtlCol="0">
            <a:normAutofit lnSpcReduction="10000"/>
          </a:bodyPr>
          <a:lstStyle/>
          <a:p>
            <a:pPr fontAlgn="auto">
              <a:spcAft>
                <a:spcPts val="0"/>
              </a:spcAft>
              <a:buFont typeface="Arial" pitchFamily="34" charset="0"/>
              <a:buChar char="•"/>
              <a:defRPr/>
            </a:pPr>
            <a:r>
              <a:rPr lang="en-US" sz="2800" dirty="0" smtClean="0"/>
              <a:t>If the central atom is placed at the center of a sphere, than each of the four pairs of electrons will occupy a position to be as far apart as possible.</a:t>
            </a:r>
          </a:p>
          <a:p>
            <a:pPr fontAlgn="auto">
              <a:spcAft>
                <a:spcPts val="0"/>
              </a:spcAft>
              <a:buFont typeface="Arial" pitchFamily="34" charset="0"/>
              <a:buChar char="•"/>
              <a:defRPr/>
            </a:pPr>
            <a:r>
              <a:rPr lang="en-US" sz="2800" dirty="0" smtClean="0"/>
              <a:t>This will result in the electron pairs being at the corners of a regular tetrahedron, therefore these molecules are said to have a </a:t>
            </a:r>
            <a:r>
              <a:rPr lang="en-US" sz="2800" b="1" dirty="0" smtClean="0"/>
              <a:t>TETRAHEDRAL SHAPE.</a:t>
            </a:r>
          </a:p>
          <a:p>
            <a:pPr fontAlgn="auto">
              <a:spcAft>
                <a:spcPts val="0"/>
              </a:spcAft>
              <a:buFont typeface="Arial" pitchFamily="34" charset="0"/>
              <a:buChar char="•"/>
              <a:defRPr/>
            </a:pPr>
            <a:r>
              <a:rPr lang="en-US" sz="2800" dirty="0" smtClean="0"/>
              <a:t>The angle between each bond will be </a:t>
            </a:r>
            <a:r>
              <a:rPr lang="en-US" sz="2800" b="1" dirty="0" smtClean="0"/>
              <a:t>109.5</a:t>
            </a:r>
            <a:r>
              <a:rPr lang="en-US" sz="2800" b="1" dirty="0" smtClean="0">
                <a:cs typeface="Times New Roman" charset="0"/>
              </a:rPr>
              <a:t>°</a:t>
            </a:r>
            <a:endParaRPr lang="en-CA" sz="2800" b="1" dirty="0" smtClean="0"/>
          </a:p>
        </p:txBody>
      </p:sp>
    </p:spTree>
    <p:extLst>
      <p:ext uri="{BB962C8B-B14F-4D97-AF65-F5344CB8AC3E}">
        <p14:creationId xmlns:p14="http://schemas.microsoft.com/office/powerpoint/2010/main" val="4895273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 calcmode="lin" valueType="num">
                                      <p:cBhvr additive="base">
                                        <p:cTn id="7" dur="500" fill="hold"/>
                                        <p:tgtEl>
                                          <p:spTgt spid="40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99">
                                            <p:txEl>
                                              <p:pRg st="1" end="1"/>
                                            </p:txEl>
                                          </p:spTgt>
                                        </p:tgtEl>
                                        <p:attrNameLst>
                                          <p:attrName>style.visibility</p:attrName>
                                        </p:attrNameLst>
                                      </p:cBhvr>
                                      <p:to>
                                        <p:strVal val="visible"/>
                                      </p:to>
                                    </p:set>
                                    <p:anim calcmode="lin" valueType="num">
                                      <p:cBhvr additive="base">
                                        <p:cTn id="13" dur="500" fill="hold"/>
                                        <p:tgtEl>
                                          <p:spTgt spid="40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0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099">
                                            <p:txEl>
                                              <p:pRg st="2" end="2"/>
                                            </p:txEl>
                                          </p:spTgt>
                                        </p:tgtEl>
                                        <p:attrNameLst>
                                          <p:attrName>style.visibility</p:attrName>
                                        </p:attrNameLst>
                                      </p:cBhvr>
                                      <p:to>
                                        <p:strVal val="visible"/>
                                      </p:to>
                                    </p:set>
                                    <p:anim calcmode="lin" valueType="num">
                                      <p:cBhvr additive="base">
                                        <p:cTn id="19" dur="500" fill="hold"/>
                                        <p:tgtEl>
                                          <p:spTgt spid="409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09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533400"/>
            <a:ext cx="7772400" cy="533400"/>
          </a:xfrm>
        </p:spPr>
        <p:txBody>
          <a:bodyPr rtlCol="0">
            <a:normAutofit fontScale="90000"/>
          </a:bodyPr>
          <a:lstStyle/>
          <a:p>
            <a:pPr algn="l" fontAlgn="auto">
              <a:spcAft>
                <a:spcPts val="0"/>
              </a:spcAft>
              <a:defRPr/>
            </a:pPr>
            <a:r>
              <a:rPr lang="en-US" sz="3200" smtClean="0"/>
              <a:t>Example CCl</a:t>
            </a:r>
            <a:r>
              <a:rPr lang="en-US" sz="3200" baseline="-25000" smtClean="0"/>
              <a:t>4</a:t>
            </a:r>
            <a:endParaRPr lang="en-CA" sz="3200" smtClean="0"/>
          </a:p>
        </p:txBody>
      </p:sp>
      <p:graphicFrame>
        <p:nvGraphicFramePr>
          <p:cNvPr id="11272" name="Object 8"/>
          <p:cNvGraphicFramePr>
            <a:graphicFrameLocks noChangeAspect="1"/>
          </p:cNvGraphicFramePr>
          <p:nvPr/>
        </p:nvGraphicFramePr>
        <p:xfrm>
          <a:off x="762000" y="1905000"/>
          <a:ext cx="3581400" cy="2976563"/>
        </p:xfrm>
        <a:graphic>
          <a:graphicData uri="http://schemas.openxmlformats.org/presentationml/2006/ole">
            <mc:AlternateContent xmlns:mc="http://schemas.openxmlformats.org/markup-compatibility/2006">
              <mc:Choice xmlns:v="urn:schemas-microsoft-com:vml" Requires="v">
                <p:oleObj spid="_x0000_s6200" name="CS ChemDraw Drawing" r:id="rId3" imgW="1662684" imgH="1380744" progId="ChemDraw.Document.6.0">
                  <p:embed/>
                </p:oleObj>
              </mc:Choice>
              <mc:Fallback>
                <p:oleObj name="CS ChemDraw Drawing" r:id="rId3" imgW="1662684" imgH="1380744"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905000"/>
                        <a:ext cx="3581400" cy="2976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273" name="Object 9"/>
          <p:cNvGraphicFramePr>
            <a:graphicFrameLocks noChangeAspect="1"/>
          </p:cNvGraphicFramePr>
          <p:nvPr/>
        </p:nvGraphicFramePr>
        <p:xfrm>
          <a:off x="5486400" y="4395788"/>
          <a:ext cx="2286000" cy="1928812"/>
        </p:xfrm>
        <a:graphic>
          <a:graphicData uri="http://schemas.openxmlformats.org/presentationml/2006/ole">
            <mc:AlternateContent xmlns:mc="http://schemas.openxmlformats.org/markup-compatibility/2006">
              <mc:Choice xmlns:v="urn:schemas-microsoft-com:vml" Requires="v">
                <p:oleObj spid="_x0000_s6201" name="CS ChemDraw Drawing" r:id="rId5" imgW="912876" imgH="771144" progId="ChemDraw.Document.6.0">
                  <p:embed/>
                </p:oleObj>
              </mc:Choice>
              <mc:Fallback>
                <p:oleObj name="CS ChemDraw Drawing" r:id="rId5" imgW="912876" imgH="771144" progId="ChemDraw.Document.6.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86400" y="4395788"/>
                        <a:ext cx="2286000" cy="1928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274" name="Object 10"/>
          <p:cNvGraphicFramePr>
            <a:graphicFrameLocks noChangeAspect="1"/>
          </p:cNvGraphicFramePr>
          <p:nvPr/>
        </p:nvGraphicFramePr>
        <p:xfrm>
          <a:off x="5181600" y="838200"/>
          <a:ext cx="2819400" cy="2747963"/>
        </p:xfrm>
        <a:graphic>
          <a:graphicData uri="http://schemas.openxmlformats.org/presentationml/2006/ole">
            <mc:AlternateContent xmlns:mc="http://schemas.openxmlformats.org/markup-compatibility/2006">
              <mc:Choice xmlns:v="urn:schemas-microsoft-com:vml" Requires="v">
                <p:oleObj spid="_x0000_s6202" name="CS ChemDraw Drawing" r:id="rId7" imgW="1524000" imgH="1484376" progId="ChemDraw.Document.6.0">
                  <p:embed/>
                </p:oleObj>
              </mc:Choice>
              <mc:Fallback>
                <p:oleObj name="CS ChemDraw Drawing" r:id="rId7" imgW="1524000" imgH="1484376" progId="ChemDraw.Document.6.0">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81600" y="838200"/>
                        <a:ext cx="2819400" cy="2747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11397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1272"/>
                                        </p:tgtEl>
                                        <p:attrNameLst>
                                          <p:attrName>style.visibility</p:attrName>
                                        </p:attrNameLst>
                                      </p:cBhvr>
                                      <p:to>
                                        <p:strVal val="visible"/>
                                      </p:to>
                                    </p:set>
                                    <p:anim calcmode="lin" valueType="num">
                                      <p:cBhvr additive="base">
                                        <p:cTn id="7" dur="500" fill="hold"/>
                                        <p:tgtEl>
                                          <p:spTgt spid="11272"/>
                                        </p:tgtEl>
                                        <p:attrNameLst>
                                          <p:attrName>ppt_x</p:attrName>
                                        </p:attrNameLst>
                                      </p:cBhvr>
                                      <p:tavLst>
                                        <p:tav tm="0">
                                          <p:val>
                                            <p:strVal val="0-#ppt_w/2"/>
                                          </p:val>
                                        </p:tav>
                                        <p:tav tm="100000">
                                          <p:val>
                                            <p:strVal val="#ppt_x"/>
                                          </p:val>
                                        </p:tav>
                                      </p:tavLst>
                                    </p:anim>
                                    <p:anim calcmode="lin" valueType="num">
                                      <p:cBhvr additive="base">
                                        <p:cTn id="8" dur="500" fill="hold"/>
                                        <p:tgtEl>
                                          <p:spTgt spid="1127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1274"/>
                                        </p:tgtEl>
                                        <p:attrNameLst>
                                          <p:attrName>style.visibility</p:attrName>
                                        </p:attrNameLst>
                                      </p:cBhvr>
                                      <p:to>
                                        <p:strVal val="visible"/>
                                      </p:to>
                                    </p:set>
                                    <p:anim calcmode="lin" valueType="num">
                                      <p:cBhvr additive="base">
                                        <p:cTn id="13" dur="500" fill="hold"/>
                                        <p:tgtEl>
                                          <p:spTgt spid="11274"/>
                                        </p:tgtEl>
                                        <p:attrNameLst>
                                          <p:attrName>ppt_x</p:attrName>
                                        </p:attrNameLst>
                                      </p:cBhvr>
                                      <p:tavLst>
                                        <p:tav tm="0">
                                          <p:val>
                                            <p:strVal val="0-#ppt_w/2"/>
                                          </p:val>
                                        </p:tav>
                                        <p:tav tm="100000">
                                          <p:val>
                                            <p:strVal val="#ppt_x"/>
                                          </p:val>
                                        </p:tav>
                                      </p:tavLst>
                                    </p:anim>
                                    <p:anim calcmode="lin" valueType="num">
                                      <p:cBhvr additive="base">
                                        <p:cTn id="14" dur="500" fill="hold"/>
                                        <p:tgtEl>
                                          <p:spTgt spid="11274"/>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1273"/>
                                        </p:tgtEl>
                                        <p:attrNameLst>
                                          <p:attrName>style.visibility</p:attrName>
                                        </p:attrNameLst>
                                      </p:cBhvr>
                                      <p:to>
                                        <p:strVal val="visible"/>
                                      </p:to>
                                    </p:set>
                                    <p:anim calcmode="lin" valueType="num">
                                      <p:cBhvr additive="base">
                                        <p:cTn id="19" dur="500" fill="hold"/>
                                        <p:tgtEl>
                                          <p:spTgt spid="11273"/>
                                        </p:tgtEl>
                                        <p:attrNameLst>
                                          <p:attrName>ppt_x</p:attrName>
                                        </p:attrNameLst>
                                      </p:cBhvr>
                                      <p:tavLst>
                                        <p:tav tm="0">
                                          <p:val>
                                            <p:strVal val="0-#ppt_w/2"/>
                                          </p:val>
                                        </p:tav>
                                        <p:tav tm="100000">
                                          <p:val>
                                            <p:strVal val="#ppt_x"/>
                                          </p:val>
                                        </p:tav>
                                      </p:tavLst>
                                    </p:anim>
                                    <p:anim calcmode="lin" valueType="num">
                                      <p:cBhvr additive="base">
                                        <p:cTn id="20" dur="500" fill="hold"/>
                                        <p:tgtEl>
                                          <p:spTgt spid="112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304800"/>
            <a:ext cx="8229600" cy="1219200"/>
          </a:xfrm>
        </p:spPr>
        <p:txBody>
          <a:bodyPr/>
          <a:lstStyle/>
          <a:p>
            <a:r>
              <a:rPr lang="en-US" sz="3200" b="1" smtClean="0"/>
              <a:t>Molecules with the central atom surrounded by 3 bonding pairs and 1 non-bonding pair</a:t>
            </a:r>
            <a:endParaRPr lang="en-CA" sz="3200" b="1" smtClean="0"/>
          </a:p>
        </p:txBody>
      </p:sp>
      <p:sp>
        <p:nvSpPr>
          <p:cNvPr id="5123" name="Rectangle 3"/>
          <p:cNvSpPr>
            <a:spLocks noGrp="1" noChangeArrowheads="1"/>
          </p:cNvSpPr>
          <p:nvPr>
            <p:ph idx="1"/>
          </p:nvPr>
        </p:nvSpPr>
        <p:spPr>
          <a:xfrm>
            <a:off x="685800" y="1600200"/>
            <a:ext cx="7772400" cy="4648200"/>
          </a:xfrm>
        </p:spPr>
        <p:txBody>
          <a:bodyPr/>
          <a:lstStyle/>
          <a:p>
            <a:pPr>
              <a:lnSpc>
                <a:spcPct val="90000"/>
              </a:lnSpc>
            </a:pPr>
            <a:r>
              <a:rPr lang="en-US" sz="2800" smtClean="0"/>
              <a:t>Four pairs of electrons will always arrange themselves tetrahedraly around the central atom.</a:t>
            </a:r>
          </a:p>
          <a:p>
            <a:pPr>
              <a:lnSpc>
                <a:spcPct val="90000"/>
              </a:lnSpc>
            </a:pPr>
            <a:r>
              <a:rPr lang="en-US" sz="2800" smtClean="0"/>
              <a:t>The shape of the molecule is determined by the arrangement of the atoms not the electrons.</a:t>
            </a:r>
          </a:p>
          <a:p>
            <a:pPr>
              <a:lnSpc>
                <a:spcPct val="90000"/>
              </a:lnSpc>
            </a:pPr>
            <a:r>
              <a:rPr lang="en-US" sz="2800" smtClean="0"/>
              <a:t>As a result such molecules will have a </a:t>
            </a:r>
            <a:r>
              <a:rPr lang="en-US" sz="2800" b="1" smtClean="0"/>
              <a:t>TRIANGULAR (TRIGONAL) PYRAMIDAL </a:t>
            </a:r>
            <a:r>
              <a:rPr lang="en-US" sz="2800" smtClean="0"/>
              <a:t>shape.</a:t>
            </a:r>
            <a:endParaRPr lang="en-US" sz="2800" smtClean="0">
              <a:cs typeface="Times New Roman" charset="0"/>
            </a:endParaRPr>
          </a:p>
          <a:p>
            <a:pPr>
              <a:lnSpc>
                <a:spcPct val="90000"/>
              </a:lnSpc>
            </a:pPr>
            <a:r>
              <a:rPr lang="en-US" sz="2800" smtClean="0">
                <a:cs typeface="Times New Roman" charset="0"/>
              </a:rPr>
              <a:t>Due to the repulsion, a non-bonding electron pair requires more space than a bonding pair, the angles in these molecules are </a:t>
            </a:r>
            <a:r>
              <a:rPr lang="en-US" sz="2800" b="1" smtClean="0"/>
              <a:t>107</a:t>
            </a:r>
            <a:r>
              <a:rPr lang="en-US" sz="2800" b="1" smtClean="0">
                <a:cs typeface="Times New Roman" charset="0"/>
              </a:rPr>
              <a:t>°</a:t>
            </a:r>
            <a:r>
              <a:rPr lang="en-US" sz="2800" smtClean="0">
                <a:cs typeface="Times New Roman" charset="0"/>
              </a:rPr>
              <a:t> not 109.5° as in the tetrahedral molecules.</a:t>
            </a:r>
            <a:endParaRPr lang="en-CA" sz="2800" smtClean="0">
              <a:cs typeface="Times New Roman" charset="0"/>
            </a:endParaRPr>
          </a:p>
        </p:txBody>
      </p:sp>
    </p:spTree>
    <p:extLst>
      <p:ext uri="{BB962C8B-B14F-4D97-AF65-F5344CB8AC3E}">
        <p14:creationId xmlns:p14="http://schemas.microsoft.com/office/powerpoint/2010/main" val="15152865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500" fill="hold"/>
                                        <p:tgtEl>
                                          <p:spTgt spid="51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23">
                                            <p:txEl>
                                              <p:pRg st="1" end="1"/>
                                            </p:txEl>
                                          </p:spTgt>
                                        </p:tgtEl>
                                        <p:attrNameLst>
                                          <p:attrName>style.visibility</p:attrName>
                                        </p:attrNameLst>
                                      </p:cBhvr>
                                      <p:to>
                                        <p:strVal val="visible"/>
                                      </p:to>
                                    </p:set>
                                    <p:anim calcmode="lin" valueType="num">
                                      <p:cBhvr additive="base">
                                        <p:cTn id="13" dur="500" fill="hold"/>
                                        <p:tgtEl>
                                          <p:spTgt spid="512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12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123">
                                            <p:txEl>
                                              <p:pRg st="2" end="2"/>
                                            </p:txEl>
                                          </p:spTgt>
                                        </p:tgtEl>
                                        <p:attrNameLst>
                                          <p:attrName>style.visibility</p:attrName>
                                        </p:attrNameLst>
                                      </p:cBhvr>
                                      <p:to>
                                        <p:strVal val="visible"/>
                                      </p:to>
                                    </p:set>
                                    <p:anim calcmode="lin" valueType="num">
                                      <p:cBhvr additive="base">
                                        <p:cTn id="19" dur="500" fill="hold"/>
                                        <p:tgtEl>
                                          <p:spTgt spid="512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12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3">
                                            <p:txEl>
                                              <p:pRg st="3" end="3"/>
                                            </p:txEl>
                                          </p:spTgt>
                                        </p:tgtEl>
                                        <p:attrNameLst>
                                          <p:attrName>style.visibility</p:attrName>
                                        </p:attrNameLst>
                                      </p:cBhvr>
                                      <p:to>
                                        <p:strVal val="visible"/>
                                      </p:to>
                                    </p:set>
                                    <p:anim calcmode="lin" valueType="num">
                                      <p:cBhvr additive="base">
                                        <p:cTn id="25" dur="500" fill="hold"/>
                                        <p:tgtEl>
                                          <p:spTgt spid="512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12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533400"/>
            <a:ext cx="7772400" cy="457200"/>
          </a:xfrm>
        </p:spPr>
        <p:txBody>
          <a:bodyPr rtlCol="0">
            <a:normAutofit fontScale="90000"/>
          </a:bodyPr>
          <a:lstStyle/>
          <a:p>
            <a:pPr algn="l" fontAlgn="auto">
              <a:spcAft>
                <a:spcPts val="0"/>
              </a:spcAft>
              <a:defRPr/>
            </a:pPr>
            <a:r>
              <a:rPr lang="en-US" sz="3200" smtClean="0"/>
              <a:t>Example NH</a:t>
            </a:r>
            <a:r>
              <a:rPr lang="en-US" sz="3200" baseline="-25000" smtClean="0"/>
              <a:t>3</a:t>
            </a:r>
            <a:endParaRPr lang="en-CA" sz="3200" smtClean="0"/>
          </a:p>
        </p:txBody>
      </p:sp>
      <p:graphicFrame>
        <p:nvGraphicFramePr>
          <p:cNvPr id="12293" name="Object 5"/>
          <p:cNvGraphicFramePr>
            <a:graphicFrameLocks noChangeAspect="1"/>
          </p:cNvGraphicFramePr>
          <p:nvPr/>
        </p:nvGraphicFramePr>
        <p:xfrm>
          <a:off x="762000" y="1905000"/>
          <a:ext cx="3962400" cy="2405063"/>
        </p:xfrm>
        <a:graphic>
          <a:graphicData uri="http://schemas.openxmlformats.org/presentationml/2006/ole">
            <mc:AlternateContent xmlns:mc="http://schemas.openxmlformats.org/markup-compatibility/2006">
              <mc:Choice xmlns:v="urn:schemas-microsoft-com:vml" Requires="v">
                <p:oleObj spid="_x0000_s7206" name="CS ChemDraw Drawing" r:id="rId3" imgW="1962912" imgH="1190244" progId="ChemDraw.Document.6.0">
                  <p:embed/>
                </p:oleObj>
              </mc:Choice>
              <mc:Fallback>
                <p:oleObj name="CS ChemDraw Drawing" r:id="rId3" imgW="1962912" imgH="1190244"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905000"/>
                        <a:ext cx="3962400" cy="240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294" name="Object 6"/>
          <p:cNvGraphicFramePr>
            <a:graphicFrameLocks noChangeAspect="1"/>
          </p:cNvGraphicFramePr>
          <p:nvPr/>
        </p:nvGraphicFramePr>
        <p:xfrm>
          <a:off x="5638800" y="2362200"/>
          <a:ext cx="2362200" cy="1387475"/>
        </p:xfrm>
        <a:graphic>
          <a:graphicData uri="http://schemas.openxmlformats.org/presentationml/2006/ole">
            <mc:AlternateContent xmlns:mc="http://schemas.openxmlformats.org/markup-compatibility/2006">
              <mc:Choice xmlns:v="urn:schemas-microsoft-com:vml" Requires="v">
                <p:oleObj spid="_x0000_s7207" name="CS ChemDraw Drawing" r:id="rId5" imgW="807720" imgH="473964" progId="ChemDraw.Document.6.0">
                  <p:embed/>
                </p:oleObj>
              </mc:Choice>
              <mc:Fallback>
                <p:oleObj name="CS ChemDraw Drawing" r:id="rId5" imgW="807720" imgH="473964" progId="ChemDraw.Document.6.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8800" y="2362200"/>
                        <a:ext cx="2362200" cy="1387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5362193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2293"/>
                                        </p:tgtEl>
                                        <p:attrNameLst>
                                          <p:attrName>style.visibility</p:attrName>
                                        </p:attrNameLst>
                                      </p:cBhvr>
                                      <p:to>
                                        <p:strVal val="visible"/>
                                      </p:to>
                                    </p:set>
                                    <p:anim calcmode="lin" valueType="num">
                                      <p:cBhvr additive="base">
                                        <p:cTn id="7" dur="500" fill="hold"/>
                                        <p:tgtEl>
                                          <p:spTgt spid="12293"/>
                                        </p:tgtEl>
                                        <p:attrNameLst>
                                          <p:attrName>ppt_x</p:attrName>
                                        </p:attrNameLst>
                                      </p:cBhvr>
                                      <p:tavLst>
                                        <p:tav tm="0">
                                          <p:val>
                                            <p:strVal val="0-#ppt_w/2"/>
                                          </p:val>
                                        </p:tav>
                                        <p:tav tm="100000">
                                          <p:val>
                                            <p:strVal val="#ppt_x"/>
                                          </p:val>
                                        </p:tav>
                                      </p:tavLst>
                                    </p:anim>
                                    <p:anim calcmode="lin" valueType="num">
                                      <p:cBhvr additive="base">
                                        <p:cTn id="8" dur="500" fill="hold"/>
                                        <p:tgtEl>
                                          <p:spTgt spid="1229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2294"/>
                                        </p:tgtEl>
                                        <p:attrNameLst>
                                          <p:attrName>style.visibility</p:attrName>
                                        </p:attrNameLst>
                                      </p:cBhvr>
                                      <p:to>
                                        <p:strVal val="visible"/>
                                      </p:to>
                                    </p:set>
                                    <p:anim calcmode="lin" valueType="num">
                                      <p:cBhvr additive="base">
                                        <p:cTn id="13" dur="500" fill="hold"/>
                                        <p:tgtEl>
                                          <p:spTgt spid="12294"/>
                                        </p:tgtEl>
                                        <p:attrNameLst>
                                          <p:attrName>ppt_x</p:attrName>
                                        </p:attrNameLst>
                                      </p:cBhvr>
                                      <p:tavLst>
                                        <p:tav tm="0">
                                          <p:val>
                                            <p:strVal val="0-#ppt_w/2"/>
                                          </p:val>
                                        </p:tav>
                                        <p:tav tm="100000">
                                          <p:val>
                                            <p:strVal val="#ppt_x"/>
                                          </p:val>
                                        </p:tav>
                                      </p:tavLst>
                                    </p:anim>
                                    <p:anim calcmode="lin" valueType="num">
                                      <p:cBhvr additive="base">
                                        <p:cTn id="14" dur="500" fill="hold"/>
                                        <p:tgtEl>
                                          <p:spTgt spid="122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381000"/>
            <a:ext cx="8229600" cy="1066800"/>
          </a:xfrm>
        </p:spPr>
        <p:txBody>
          <a:bodyPr/>
          <a:lstStyle/>
          <a:p>
            <a:r>
              <a:rPr lang="en-US" sz="3200" b="1" smtClean="0"/>
              <a:t>Molecules with the central atom surrounded by 2 bonding pairs and 2 non-bonding pairs</a:t>
            </a:r>
            <a:endParaRPr lang="en-CA" sz="3200" b="1" smtClean="0"/>
          </a:p>
        </p:txBody>
      </p:sp>
      <p:sp>
        <p:nvSpPr>
          <p:cNvPr id="6147" name="Rectangle 3"/>
          <p:cNvSpPr>
            <a:spLocks noGrp="1" noChangeArrowheads="1"/>
          </p:cNvSpPr>
          <p:nvPr>
            <p:ph idx="1"/>
          </p:nvPr>
        </p:nvSpPr>
        <p:spPr>
          <a:xfrm>
            <a:off x="685800" y="1828800"/>
            <a:ext cx="7772400" cy="4343400"/>
          </a:xfrm>
        </p:spPr>
        <p:txBody>
          <a:bodyPr/>
          <a:lstStyle/>
          <a:p>
            <a:pPr>
              <a:lnSpc>
                <a:spcPct val="90000"/>
              </a:lnSpc>
            </a:pPr>
            <a:r>
              <a:rPr lang="en-US" sz="2800" smtClean="0"/>
              <a:t>The four pairs of electrons will be arranged tetrahedraly but since only 2 pairs are bonding electrons, the surrounding atoms are at 2 corners of the tetrahedron.</a:t>
            </a:r>
          </a:p>
          <a:p>
            <a:pPr>
              <a:lnSpc>
                <a:spcPct val="90000"/>
              </a:lnSpc>
            </a:pPr>
            <a:r>
              <a:rPr lang="en-US" sz="2800" smtClean="0"/>
              <a:t>As a result these molecules will have a </a:t>
            </a:r>
            <a:r>
              <a:rPr lang="en-US" sz="2800" b="1" smtClean="0"/>
              <a:t>BENT OR V-SHAPE</a:t>
            </a:r>
            <a:r>
              <a:rPr lang="en-US" sz="2800" smtClean="0"/>
              <a:t>.</a:t>
            </a:r>
          </a:p>
          <a:p>
            <a:pPr>
              <a:lnSpc>
                <a:spcPct val="90000"/>
              </a:lnSpc>
            </a:pPr>
            <a:r>
              <a:rPr lang="en-US" sz="2800" smtClean="0"/>
              <a:t>The repulsion between the non-bonding pairs will result in a bond angle of </a:t>
            </a:r>
            <a:r>
              <a:rPr lang="en-US" sz="2800" b="1" smtClean="0"/>
              <a:t>104.5</a:t>
            </a:r>
            <a:r>
              <a:rPr lang="en-US" sz="2800" b="1" smtClean="0">
                <a:cs typeface="Times New Roman" charset="0"/>
              </a:rPr>
              <a:t>°</a:t>
            </a:r>
            <a:r>
              <a:rPr lang="en-US" sz="2800" smtClean="0">
                <a:cs typeface="Times New Roman" charset="0"/>
              </a:rPr>
              <a:t>.</a:t>
            </a:r>
          </a:p>
          <a:p>
            <a:pPr>
              <a:lnSpc>
                <a:spcPct val="90000"/>
              </a:lnSpc>
            </a:pPr>
            <a:r>
              <a:rPr lang="en-US" sz="2800" smtClean="0">
                <a:cs typeface="Times New Roman" charset="0"/>
              </a:rPr>
              <a:t>For each pair of non-boning electrons, the bond </a:t>
            </a:r>
            <a:r>
              <a:rPr lang="en-US" sz="2800" b="1" smtClean="0">
                <a:cs typeface="Times New Roman" charset="0"/>
              </a:rPr>
              <a:t>angle decreases by 2.5°</a:t>
            </a:r>
            <a:endParaRPr lang="en-CA" sz="2800" b="1" smtClean="0"/>
          </a:p>
        </p:txBody>
      </p:sp>
    </p:spTree>
    <p:extLst>
      <p:ext uri="{BB962C8B-B14F-4D97-AF65-F5344CB8AC3E}">
        <p14:creationId xmlns:p14="http://schemas.microsoft.com/office/powerpoint/2010/main" val="16773165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500" fill="hold"/>
                                        <p:tgtEl>
                                          <p:spTgt spid="614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14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147">
                                            <p:txEl>
                                              <p:pRg st="3" end="3"/>
                                            </p:txEl>
                                          </p:spTgt>
                                        </p:tgtEl>
                                        <p:attrNameLst>
                                          <p:attrName>style.visibility</p:attrName>
                                        </p:attrNameLst>
                                      </p:cBhvr>
                                      <p:to>
                                        <p:strVal val="visible"/>
                                      </p:to>
                                    </p:set>
                                    <p:anim calcmode="lin" valueType="num">
                                      <p:cBhvr additive="base">
                                        <p:cTn id="25" dur="500" fill="hold"/>
                                        <p:tgtEl>
                                          <p:spTgt spid="614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14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250"/>
            <a:ext cx="8229600" cy="5689600"/>
          </a:xfrm>
        </p:spPr>
        <p:txBody>
          <a:bodyPr rtlCol="0">
            <a:normAutofit/>
          </a:bodyPr>
          <a:lstStyle/>
          <a:p>
            <a:pPr fontAlgn="auto">
              <a:spcAft>
                <a:spcPts val="0"/>
              </a:spcAft>
              <a:buFont typeface="Arial" pitchFamily="34" charset="0"/>
              <a:buChar char="•"/>
              <a:defRPr/>
            </a:pPr>
            <a:r>
              <a:rPr lang="en-CA" sz="2800" dirty="0" smtClean="0"/>
              <a:t>Any other orbits would cause the standing wave to cancel out or collapse.</a:t>
            </a:r>
          </a:p>
          <a:p>
            <a:pPr marL="0" indent="0" fontAlgn="auto">
              <a:spcAft>
                <a:spcPts val="0"/>
              </a:spcAft>
              <a:buFont typeface="Arial" pitchFamily="34" charset="0"/>
              <a:buNone/>
              <a:defRPr/>
            </a:pPr>
            <a:endParaRPr lang="en-CA" sz="2800" dirty="0" smtClean="0"/>
          </a:p>
        </p:txBody>
      </p:sp>
      <p:pic>
        <p:nvPicPr>
          <p:cNvPr id="16386" name="Picture 2"/>
          <p:cNvPicPr>
            <a:picLocks noChangeAspect="1" noChangeArrowheads="1"/>
          </p:cNvPicPr>
          <p:nvPr/>
        </p:nvPicPr>
        <p:blipFill>
          <a:blip r:embed="rId2"/>
          <a:srcRect/>
          <a:stretch>
            <a:fillRect/>
          </a:stretch>
        </p:blipFill>
        <p:spPr bwMode="auto">
          <a:xfrm>
            <a:off x="539750" y="1844675"/>
            <a:ext cx="8255000" cy="4217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609600"/>
            <a:ext cx="7772400" cy="762000"/>
          </a:xfrm>
        </p:spPr>
        <p:txBody>
          <a:bodyPr/>
          <a:lstStyle/>
          <a:p>
            <a:pPr algn="l"/>
            <a:r>
              <a:rPr lang="en-US" sz="3200" smtClean="0"/>
              <a:t>Example H</a:t>
            </a:r>
            <a:r>
              <a:rPr lang="en-US" sz="3200" baseline="-25000" smtClean="0"/>
              <a:t>2</a:t>
            </a:r>
            <a:r>
              <a:rPr lang="en-US" sz="3200" smtClean="0"/>
              <a:t>O</a:t>
            </a:r>
            <a:endParaRPr lang="en-CA" sz="3200" smtClean="0"/>
          </a:p>
        </p:txBody>
      </p:sp>
      <p:graphicFrame>
        <p:nvGraphicFramePr>
          <p:cNvPr id="13315" name="Object 3"/>
          <p:cNvGraphicFramePr>
            <a:graphicFrameLocks noChangeAspect="1"/>
          </p:cNvGraphicFramePr>
          <p:nvPr/>
        </p:nvGraphicFramePr>
        <p:xfrm>
          <a:off x="838200" y="2286000"/>
          <a:ext cx="3810000" cy="2268538"/>
        </p:xfrm>
        <a:graphic>
          <a:graphicData uri="http://schemas.openxmlformats.org/presentationml/2006/ole">
            <mc:AlternateContent xmlns:mc="http://schemas.openxmlformats.org/markup-compatibility/2006">
              <mc:Choice xmlns:v="urn:schemas-microsoft-com:vml" Requires="v">
                <p:oleObj spid="_x0000_s8230" name="CS ChemDraw Drawing" r:id="rId3" imgW="2124456" imgH="1266444" progId="ChemDraw.Document.6.0">
                  <p:embed/>
                </p:oleObj>
              </mc:Choice>
              <mc:Fallback>
                <p:oleObj name="CS ChemDraw Drawing" r:id="rId3" imgW="2124456" imgH="1266444"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2286000"/>
                        <a:ext cx="3810000" cy="2268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3316" name="Object 4"/>
          <p:cNvGraphicFramePr>
            <a:graphicFrameLocks noChangeAspect="1"/>
          </p:cNvGraphicFramePr>
          <p:nvPr/>
        </p:nvGraphicFramePr>
        <p:xfrm>
          <a:off x="5562600" y="2590800"/>
          <a:ext cx="2438400" cy="1255713"/>
        </p:xfrm>
        <a:graphic>
          <a:graphicData uri="http://schemas.openxmlformats.org/presentationml/2006/ole">
            <mc:AlternateContent xmlns:mc="http://schemas.openxmlformats.org/markup-compatibility/2006">
              <mc:Choice xmlns:v="urn:schemas-microsoft-com:vml" Requires="v">
                <p:oleObj spid="_x0000_s8231" name="CS ChemDraw Drawing" r:id="rId5" imgW="769620" imgH="394716" progId="ChemDraw.Document.6.0">
                  <p:embed/>
                </p:oleObj>
              </mc:Choice>
              <mc:Fallback>
                <p:oleObj name="CS ChemDraw Drawing" r:id="rId5" imgW="769620" imgH="394716" progId="ChemDraw.Document.6.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62600" y="2590800"/>
                        <a:ext cx="2438400" cy="1255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7627794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additive="base">
                                        <p:cTn id="7" dur="500" fill="hold"/>
                                        <p:tgtEl>
                                          <p:spTgt spid="13315"/>
                                        </p:tgtEl>
                                        <p:attrNameLst>
                                          <p:attrName>ppt_x</p:attrName>
                                        </p:attrNameLst>
                                      </p:cBhvr>
                                      <p:tavLst>
                                        <p:tav tm="0">
                                          <p:val>
                                            <p:strVal val="0-#ppt_w/2"/>
                                          </p:val>
                                        </p:tav>
                                        <p:tav tm="100000">
                                          <p:val>
                                            <p:strVal val="#ppt_x"/>
                                          </p:val>
                                        </p:tav>
                                      </p:tavLst>
                                    </p:anim>
                                    <p:anim calcmode="lin" valueType="num">
                                      <p:cBhvr additive="base">
                                        <p:cTn id="8" dur="500" fill="hold"/>
                                        <p:tgtEl>
                                          <p:spTgt spid="1331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3316"/>
                                        </p:tgtEl>
                                        <p:attrNameLst>
                                          <p:attrName>style.visibility</p:attrName>
                                        </p:attrNameLst>
                                      </p:cBhvr>
                                      <p:to>
                                        <p:strVal val="visible"/>
                                      </p:to>
                                    </p:set>
                                    <p:anim calcmode="lin" valueType="num">
                                      <p:cBhvr additive="base">
                                        <p:cTn id="13" dur="500" fill="hold"/>
                                        <p:tgtEl>
                                          <p:spTgt spid="13316"/>
                                        </p:tgtEl>
                                        <p:attrNameLst>
                                          <p:attrName>ppt_x</p:attrName>
                                        </p:attrNameLst>
                                      </p:cBhvr>
                                      <p:tavLst>
                                        <p:tav tm="0">
                                          <p:val>
                                            <p:strVal val="0-#ppt_w/2"/>
                                          </p:val>
                                        </p:tav>
                                        <p:tav tm="100000">
                                          <p:val>
                                            <p:strVal val="#ppt_x"/>
                                          </p:val>
                                        </p:tav>
                                      </p:tavLst>
                                    </p:anim>
                                    <p:anim calcmode="lin" valueType="num">
                                      <p:cBhvr additive="base">
                                        <p:cTn id="14" dur="500" fill="hold"/>
                                        <p:tgtEl>
                                          <p:spTgt spid="133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228600"/>
            <a:ext cx="7772400" cy="990600"/>
          </a:xfrm>
        </p:spPr>
        <p:txBody>
          <a:bodyPr/>
          <a:lstStyle/>
          <a:p>
            <a:r>
              <a:rPr lang="en-US" sz="3200" b="1" smtClean="0"/>
              <a:t>Molecules with the central atom surrounded by 5 pairs of bonding pairs</a:t>
            </a:r>
            <a:endParaRPr lang="en-CA" sz="3200" b="1" smtClean="0"/>
          </a:p>
        </p:txBody>
      </p:sp>
      <p:sp>
        <p:nvSpPr>
          <p:cNvPr id="7171" name="Rectangle 3"/>
          <p:cNvSpPr>
            <a:spLocks noGrp="1" noChangeArrowheads="1"/>
          </p:cNvSpPr>
          <p:nvPr>
            <p:ph idx="1"/>
          </p:nvPr>
        </p:nvSpPr>
        <p:spPr>
          <a:xfrm>
            <a:off x="457200" y="1447800"/>
            <a:ext cx="8305800" cy="5105400"/>
          </a:xfrm>
        </p:spPr>
        <p:txBody>
          <a:bodyPr/>
          <a:lstStyle/>
          <a:p>
            <a:pPr>
              <a:lnSpc>
                <a:spcPct val="80000"/>
              </a:lnSpc>
            </a:pPr>
            <a:r>
              <a:rPr lang="en-US" sz="2800" smtClean="0"/>
              <a:t>As with the tetrahedral molecules, the electron pairs will arrange themselves as far apart as possible.</a:t>
            </a:r>
          </a:p>
          <a:p>
            <a:pPr>
              <a:lnSpc>
                <a:spcPct val="80000"/>
              </a:lnSpc>
            </a:pPr>
            <a:r>
              <a:rPr lang="en-US" sz="2800" smtClean="0"/>
              <a:t>To achieve this, the atoms will arrange themselves in a </a:t>
            </a:r>
            <a:r>
              <a:rPr lang="en-US" sz="2800" b="1" smtClean="0"/>
              <a:t>TRIANGULAR (TRIGONAL) BIPYRAMIDAL SHAPE </a:t>
            </a:r>
            <a:r>
              <a:rPr lang="en-US" sz="2800" smtClean="0"/>
              <a:t>which consists of 2 pyramids sharing the same base.</a:t>
            </a:r>
          </a:p>
          <a:p>
            <a:pPr>
              <a:lnSpc>
                <a:spcPct val="80000"/>
              </a:lnSpc>
            </a:pPr>
            <a:r>
              <a:rPr lang="en-US" sz="2800" smtClean="0"/>
              <a:t>In this type of molecule, the 3 atoms making the base will lie in the same plane with the central atom in the middle of it.  The other atoms will be positioned above and below this plane.</a:t>
            </a:r>
          </a:p>
          <a:p>
            <a:pPr>
              <a:lnSpc>
                <a:spcPct val="80000"/>
              </a:lnSpc>
            </a:pPr>
            <a:r>
              <a:rPr lang="en-US" sz="2800" smtClean="0"/>
              <a:t>The bond angles within the base will </a:t>
            </a:r>
            <a:r>
              <a:rPr lang="en-US" sz="2800" b="1" smtClean="0"/>
              <a:t>120</a:t>
            </a:r>
            <a:r>
              <a:rPr lang="en-US" sz="2800" b="1" smtClean="0">
                <a:cs typeface="Times New Roman" charset="0"/>
              </a:rPr>
              <a:t>°</a:t>
            </a:r>
            <a:r>
              <a:rPr lang="en-US" sz="2800" smtClean="0">
                <a:cs typeface="Times New Roman" charset="0"/>
              </a:rPr>
              <a:t> and the bond between the other atoms and the base will be </a:t>
            </a:r>
            <a:r>
              <a:rPr lang="en-US" sz="2800" b="1" smtClean="0">
                <a:cs typeface="Times New Roman" charset="0"/>
              </a:rPr>
              <a:t>90°</a:t>
            </a:r>
            <a:r>
              <a:rPr lang="en-US" sz="2800" smtClean="0">
                <a:cs typeface="Times New Roman" charset="0"/>
              </a:rPr>
              <a:t>.</a:t>
            </a:r>
            <a:endParaRPr lang="en-US" sz="2800" smtClean="0"/>
          </a:p>
          <a:p>
            <a:pPr>
              <a:lnSpc>
                <a:spcPct val="80000"/>
              </a:lnSpc>
            </a:pPr>
            <a:endParaRPr lang="en-CA" sz="2800" smtClean="0"/>
          </a:p>
        </p:txBody>
      </p:sp>
    </p:spTree>
    <p:extLst>
      <p:ext uri="{BB962C8B-B14F-4D97-AF65-F5344CB8AC3E}">
        <p14:creationId xmlns:p14="http://schemas.microsoft.com/office/powerpoint/2010/main" val="35228685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171">
                                            <p:txEl>
                                              <p:pRg st="1" end="1"/>
                                            </p:txEl>
                                          </p:spTgt>
                                        </p:tgtEl>
                                        <p:attrNameLst>
                                          <p:attrName>style.visibility</p:attrName>
                                        </p:attrNameLst>
                                      </p:cBhvr>
                                      <p:to>
                                        <p:strVal val="visible"/>
                                      </p:to>
                                    </p:set>
                                    <p:anim calcmode="lin" valueType="num">
                                      <p:cBhvr additive="base">
                                        <p:cTn id="13" dur="500" fill="hold"/>
                                        <p:tgtEl>
                                          <p:spTgt spid="717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1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171">
                                            <p:txEl>
                                              <p:pRg st="2" end="2"/>
                                            </p:txEl>
                                          </p:spTgt>
                                        </p:tgtEl>
                                        <p:attrNameLst>
                                          <p:attrName>style.visibility</p:attrName>
                                        </p:attrNameLst>
                                      </p:cBhvr>
                                      <p:to>
                                        <p:strVal val="visible"/>
                                      </p:to>
                                    </p:set>
                                    <p:anim calcmode="lin" valueType="num">
                                      <p:cBhvr additive="base">
                                        <p:cTn id="19" dur="500" fill="hold"/>
                                        <p:tgtEl>
                                          <p:spTgt spid="717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1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171">
                                            <p:txEl>
                                              <p:pRg st="3" end="3"/>
                                            </p:txEl>
                                          </p:spTgt>
                                        </p:tgtEl>
                                        <p:attrNameLst>
                                          <p:attrName>style.visibility</p:attrName>
                                        </p:attrNameLst>
                                      </p:cBhvr>
                                      <p:to>
                                        <p:strVal val="visible"/>
                                      </p:to>
                                    </p:set>
                                    <p:anim calcmode="lin" valueType="num">
                                      <p:cBhvr additive="base">
                                        <p:cTn id="25" dur="500" fill="hold"/>
                                        <p:tgtEl>
                                          <p:spTgt spid="717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17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381000"/>
            <a:ext cx="7772400" cy="457200"/>
          </a:xfrm>
        </p:spPr>
        <p:txBody>
          <a:bodyPr rtlCol="0">
            <a:normAutofit fontScale="90000"/>
          </a:bodyPr>
          <a:lstStyle/>
          <a:p>
            <a:pPr algn="l" fontAlgn="auto">
              <a:spcAft>
                <a:spcPts val="0"/>
              </a:spcAft>
              <a:defRPr/>
            </a:pPr>
            <a:r>
              <a:rPr lang="en-US" sz="3200" smtClean="0"/>
              <a:t>Example PF</a:t>
            </a:r>
            <a:r>
              <a:rPr lang="en-US" sz="3200" baseline="-25000" smtClean="0"/>
              <a:t>5</a:t>
            </a:r>
            <a:endParaRPr lang="en-CA" sz="3200" smtClean="0"/>
          </a:p>
        </p:txBody>
      </p:sp>
      <p:graphicFrame>
        <p:nvGraphicFramePr>
          <p:cNvPr id="14339" name="Object 3"/>
          <p:cNvGraphicFramePr>
            <a:graphicFrameLocks noChangeAspect="1"/>
          </p:cNvGraphicFramePr>
          <p:nvPr/>
        </p:nvGraphicFramePr>
        <p:xfrm>
          <a:off x="609600" y="1447800"/>
          <a:ext cx="3770313" cy="4495800"/>
        </p:xfrm>
        <a:graphic>
          <a:graphicData uri="http://schemas.openxmlformats.org/presentationml/2006/ole">
            <mc:AlternateContent xmlns:mc="http://schemas.openxmlformats.org/markup-compatibility/2006">
              <mc:Choice xmlns:v="urn:schemas-microsoft-com:vml" Requires="v">
                <p:oleObj spid="_x0000_s9272" name="CS ChemDraw Drawing" r:id="rId3" imgW="2770632" imgH="3305556" progId="ChemDraw.Document.6.0">
                  <p:embed/>
                </p:oleObj>
              </mc:Choice>
              <mc:Fallback>
                <p:oleObj name="CS ChemDraw Drawing" r:id="rId3" imgW="2770632" imgH="3305556"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447800"/>
                        <a:ext cx="3770313"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340" name="Object 4"/>
          <p:cNvGraphicFramePr>
            <a:graphicFrameLocks noChangeAspect="1"/>
          </p:cNvGraphicFramePr>
          <p:nvPr/>
        </p:nvGraphicFramePr>
        <p:xfrm>
          <a:off x="5657850" y="3810000"/>
          <a:ext cx="2114550" cy="2209800"/>
        </p:xfrm>
        <a:graphic>
          <a:graphicData uri="http://schemas.openxmlformats.org/presentationml/2006/ole">
            <mc:AlternateContent xmlns:mc="http://schemas.openxmlformats.org/markup-compatibility/2006">
              <mc:Choice xmlns:v="urn:schemas-microsoft-com:vml" Requires="v">
                <p:oleObj spid="_x0000_s9273" name="CS ChemDraw Drawing" r:id="rId5" imgW="842772" imgH="880872" progId="ChemDraw.Document.6.0">
                  <p:embed/>
                </p:oleObj>
              </mc:Choice>
              <mc:Fallback>
                <p:oleObj name="CS ChemDraw Drawing" r:id="rId5" imgW="842772" imgH="880872" progId="ChemDraw.Document.6.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57850" y="3810000"/>
                        <a:ext cx="2114550"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341" name="Object 5"/>
          <p:cNvGraphicFramePr>
            <a:graphicFrameLocks noChangeAspect="1"/>
          </p:cNvGraphicFramePr>
          <p:nvPr/>
        </p:nvGraphicFramePr>
        <p:xfrm>
          <a:off x="5486400" y="690563"/>
          <a:ext cx="2128838" cy="2484437"/>
        </p:xfrm>
        <a:graphic>
          <a:graphicData uri="http://schemas.openxmlformats.org/presentationml/2006/ole">
            <mc:AlternateContent xmlns:mc="http://schemas.openxmlformats.org/markup-compatibility/2006">
              <mc:Choice xmlns:v="urn:schemas-microsoft-com:vml" Requires="v">
                <p:oleObj spid="_x0000_s9274" name="CS ChemDraw Drawing" r:id="rId7" imgW="954024" imgH="1112520" progId="ChemDraw.Document.6.0">
                  <p:embed/>
                </p:oleObj>
              </mc:Choice>
              <mc:Fallback>
                <p:oleObj name="CS ChemDraw Drawing" r:id="rId7" imgW="954024" imgH="1112520" progId="ChemDraw.Document.6.0">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86400" y="690563"/>
                        <a:ext cx="2128838" cy="2484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6780793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additive="base">
                                        <p:cTn id="7" dur="500" fill="hold"/>
                                        <p:tgtEl>
                                          <p:spTgt spid="14339"/>
                                        </p:tgtEl>
                                        <p:attrNameLst>
                                          <p:attrName>ppt_x</p:attrName>
                                        </p:attrNameLst>
                                      </p:cBhvr>
                                      <p:tavLst>
                                        <p:tav tm="0">
                                          <p:val>
                                            <p:strVal val="0-#ppt_w/2"/>
                                          </p:val>
                                        </p:tav>
                                        <p:tav tm="100000">
                                          <p:val>
                                            <p:strVal val="#ppt_x"/>
                                          </p:val>
                                        </p:tav>
                                      </p:tavLst>
                                    </p:anim>
                                    <p:anim calcmode="lin" valueType="num">
                                      <p:cBhvr additive="base">
                                        <p:cTn id="8" dur="500" fill="hold"/>
                                        <p:tgtEl>
                                          <p:spTgt spid="1433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4341"/>
                                        </p:tgtEl>
                                        <p:attrNameLst>
                                          <p:attrName>style.visibility</p:attrName>
                                        </p:attrNameLst>
                                      </p:cBhvr>
                                      <p:to>
                                        <p:strVal val="visible"/>
                                      </p:to>
                                    </p:set>
                                    <p:anim calcmode="lin" valueType="num">
                                      <p:cBhvr additive="base">
                                        <p:cTn id="13" dur="500" fill="hold"/>
                                        <p:tgtEl>
                                          <p:spTgt spid="14341"/>
                                        </p:tgtEl>
                                        <p:attrNameLst>
                                          <p:attrName>ppt_x</p:attrName>
                                        </p:attrNameLst>
                                      </p:cBhvr>
                                      <p:tavLst>
                                        <p:tav tm="0">
                                          <p:val>
                                            <p:strVal val="0-#ppt_w/2"/>
                                          </p:val>
                                        </p:tav>
                                        <p:tav tm="100000">
                                          <p:val>
                                            <p:strVal val="#ppt_x"/>
                                          </p:val>
                                        </p:tav>
                                      </p:tavLst>
                                    </p:anim>
                                    <p:anim calcmode="lin" valueType="num">
                                      <p:cBhvr additive="base">
                                        <p:cTn id="14" dur="500" fill="hold"/>
                                        <p:tgtEl>
                                          <p:spTgt spid="14341"/>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4340"/>
                                        </p:tgtEl>
                                        <p:attrNameLst>
                                          <p:attrName>style.visibility</p:attrName>
                                        </p:attrNameLst>
                                      </p:cBhvr>
                                      <p:to>
                                        <p:strVal val="visible"/>
                                      </p:to>
                                    </p:set>
                                    <p:anim calcmode="lin" valueType="num">
                                      <p:cBhvr additive="base">
                                        <p:cTn id="19" dur="500" fill="hold"/>
                                        <p:tgtEl>
                                          <p:spTgt spid="14340"/>
                                        </p:tgtEl>
                                        <p:attrNameLst>
                                          <p:attrName>ppt_x</p:attrName>
                                        </p:attrNameLst>
                                      </p:cBhvr>
                                      <p:tavLst>
                                        <p:tav tm="0">
                                          <p:val>
                                            <p:strVal val="0-#ppt_w/2"/>
                                          </p:val>
                                        </p:tav>
                                        <p:tav tm="100000">
                                          <p:val>
                                            <p:strVal val="#ppt_x"/>
                                          </p:val>
                                        </p:tav>
                                      </p:tavLst>
                                    </p:anim>
                                    <p:anim calcmode="lin" valueType="num">
                                      <p:cBhvr additive="base">
                                        <p:cTn id="20" dur="500" fill="hold"/>
                                        <p:tgtEl>
                                          <p:spTgt spid="143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z="3200" smtClean="0"/>
              <a:t>Molecules with the central atom surrounded by 6 pairs of bonding pairs</a:t>
            </a:r>
            <a:endParaRPr lang="en-CA" sz="3200" smtClean="0"/>
          </a:p>
        </p:txBody>
      </p:sp>
      <p:sp>
        <p:nvSpPr>
          <p:cNvPr id="8195" name="Rectangle 3"/>
          <p:cNvSpPr>
            <a:spLocks noGrp="1" noChangeArrowheads="1"/>
          </p:cNvSpPr>
          <p:nvPr>
            <p:ph idx="1"/>
          </p:nvPr>
        </p:nvSpPr>
        <p:spPr/>
        <p:txBody>
          <a:bodyPr/>
          <a:lstStyle/>
          <a:p>
            <a:r>
              <a:rPr lang="en-US" sz="2800" smtClean="0"/>
              <a:t>In order for the 6 pairs of electrons to be as far apart as possible in this case, each bonding pair will be at one corner of a REGULAR OCTAGON</a:t>
            </a:r>
          </a:p>
          <a:p>
            <a:r>
              <a:rPr lang="en-US" sz="2800" smtClean="0"/>
              <a:t>The central atom is at the center of a square plane made up of 4 atoms and the other 2 atoms will be placed above and below the plane.</a:t>
            </a:r>
          </a:p>
          <a:p>
            <a:r>
              <a:rPr lang="en-US" sz="2800" smtClean="0"/>
              <a:t>All bond angles will be 90</a:t>
            </a:r>
            <a:r>
              <a:rPr lang="en-US" sz="2800" smtClean="0">
                <a:cs typeface="Times New Roman" charset="0"/>
              </a:rPr>
              <a:t>°</a:t>
            </a:r>
            <a:endParaRPr lang="en-CA" sz="2800" smtClean="0"/>
          </a:p>
        </p:txBody>
      </p:sp>
    </p:spTree>
    <p:extLst>
      <p:ext uri="{BB962C8B-B14F-4D97-AF65-F5344CB8AC3E}">
        <p14:creationId xmlns:p14="http://schemas.microsoft.com/office/powerpoint/2010/main" val="7038256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additive="base">
                                        <p:cTn id="13" dur="500" fill="hold"/>
                                        <p:tgtEl>
                                          <p:spTgt spid="81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19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195">
                                            <p:txEl>
                                              <p:pRg st="2" end="2"/>
                                            </p:txEl>
                                          </p:spTgt>
                                        </p:tgtEl>
                                        <p:attrNameLst>
                                          <p:attrName>style.visibility</p:attrName>
                                        </p:attrNameLst>
                                      </p:cBhvr>
                                      <p:to>
                                        <p:strVal val="visible"/>
                                      </p:to>
                                    </p:set>
                                    <p:anim calcmode="lin" valueType="num">
                                      <p:cBhvr additive="base">
                                        <p:cTn id="19" dur="500" fill="hold"/>
                                        <p:tgtEl>
                                          <p:spTgt spid="819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19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304800"/>
            <a:ext cx="7772400" cy="457200"/>
          </a:xfrm>
        </p:spPr>
        <p:txBody>
          <a:bodyPr rtlCol="0">
            <a:normAutofit fontScale="90000"/>
          </a:bodyPr>
          <a:lstStyle/>
          <a:p>
            <a:pPr algn="l" fontAlgn="auto">
              <a:spcAft>
                <a:spcPts val="0"/>
              </a:spcAft>
              <a:defRPr/>
            </a:pPr>
            <a:r>
              <a:rPr lang="en-US" sz="3200" smtClean="0"/>
              <a:t>Example SF</a:t>
            </a:r>
            <a:r>
              <a:rPr lang="en-US" sz="3200" baseline="-25000" smtClean="0"/>
              <a:t>6</a:t>
            </a:r>
            <a:endParaRPr lang="en-CA" sz="3200" smtClean="0"/>
          </a:p>
        </p:txBody>
      </p:sp>
      <p:graphicFrame>
        <p:nvGraphicFramePr>
          <p:cNvPr id="15363" name="Object 3"/>
          <p:cNvGraphicFramePr>
            <a:graphicFrameLocks noChangeAspect="1"/>
          </p:cNvGraphicFramePr>
          <p:nvPr/>
        </p:nvGraphicFramePr>
        <p:xfrm>
          <a:off x="533400" y="1295400"/>
          <a:ext cx="4286250" cy="4495800"/>
        </p:xfrm>
        <a:graphic>
          <a:graphicData uri="http://schemas.openxmlformats.org/presentationml/2006/ole">
            <mc:AlternateContent xmlns:mc="http://schemas.openxmlformats.org/markup-compatibility/2006">
              <mc:Choice xmlns:v="urn:schemas-microsoft-com:vml" Requires="v">
                <p:oleObj spid="_x0000_s10296" name="CS ChemDraw Drawing" r:id="rId3" imgW="3115056" imgH="3267456" progId="ChemDraw.Document.6.0">
                  <p:embed/>
                </p:oleObj>
              </mc:Choice>
              <mc:Fallback>
                <p:oleObj name="CS ChemDraw Drawing" r:id="rId3" imgW="3115056" imgH="3267456"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295400"/>
                        <a:ext cx="428625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5364" name="Object 4"/>
          <p:cNvGraphicFramePr>
            <a:graphicFrameLocks noChangeAspect="1"/>
          </p:cNvGraphicFramePr>
          <p:nvPr/>
        </p:nvGraphicFramePr>
        <p:xfrm>
          <a:off x="5867400" y="4038600"/>
          <a:ext cx="2057400" cy="2057400"/>
        </p:xfrm>
        <a:graphic>
          <a:graphicData uri="http://schemas.openxmlformats.org/presentationml/2006/ole">
            <mc:AlternateContent xmlns:mc="http://schemas.openxmlformats.org/markup-compatibility/2006">
              <mc:Choice xmlns:v="urn:schemas-microsoft-com:vml" Requires="v">
                <p:oleObj spid="_x0000_s10297" name="CS ChemDraw Drawing" r:id="rId5" imgW="848868" imgH="850392" progId="ChemDraw.Document.6.0">
                  <p:embed/>
                </p:oleObj>
              </mc:Choice>
              <mc:Fallback>
                <p:oleObj name="CS ChemDraw Drawing" r:id="rId5" imgW="848868" imgH="850392" progId="ChemDraw.Document.6.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7400" y="4038600"/>
                        <a:ext cx="20574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5365" name="Object 5"/>
          <p:cNvGraphicFramePr>
            <a:graphicFrameLocks noChangeAspect="1"/>
          </p:cNvGraphicFramePr>
          <p:nvPr/>
        </p:nvGraphicFramePr>
        <p:xfrm>
          <a:off x="5638800" y="457200"/>
          <a:ext cx="2514600" cy="2895600"/>
        </p:xfrm>
        <a:graphic>
          <a:graphicData uri="http://schemas.openxmlformats.org/presentationml/2006/ole">
            <mc:AlternateContent xmlns:mc="http://schemas.openxmlformats.org/markup-compatibility/2006">
              <mc:Choice xmlns:v="urn:schemas-microsoft-com:vml" Requires="v">
                <p:oleObj spid="_x0000_s10298" name="CS ChemDraw Drawing" r:id="rId7" imgW="1318260" imgH="1303020" progId="ChemDraw.Document.6.0">
                  <p:embed/>
                </p:oleObj>
              </mc:Choice>
              <mc:Fallback>
                <p:oleObj name="CS ChemDraw Drawing" r:id="rId7" imgW="1318260" imgH="1303020" progId="ChemDraw.Document.6.0">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38800" y="457200"/>
                        <a:ext cx="2514600"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3134965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5363"/>
                                        </p:tgtEl>
                                        <p:attrNameLst>
                                          <p:attrName>style.visibility</p:attrName>
                                        </p:attrNameLst>
                                      </p:cBhvr>
                                      <p:to>
                                        <p:strVal val="visible"/>
                                      </p:to>
                                    </p:set>
                                    <p:anim calcmode="lin" valueType="num">
                                      <p:cBhvr additive="base">
                                        <p:cTn id="7" dur="500" fill="hold"/>
                                        <p:tgtEl>
                                          <p:spTgt spid="15363"/>
                                        </p:tgtEl>
                                        <p:attrNameLst>
                                          <p:attrName>ppt_x</p:attrName>
                                        </p:attrNameLst>
                                      </p:cBhvr>
                                      <p:tavLst>
                                        <p:tav tm="0">
                                          <p:val>
                                            <p:strVal val="0-#ppt_w/2"/>
                                          </p:val>
                                        </p:tav>
                                        <p:tav tm="100000">
                                          <p:val>
                                            <p:strVal val="#ppt_x"/>
                                          </p:val>
                                        </p:tav>
                                      </p:tavLst>
                                    </p:anim>
                                    <p:anim calcmode="lin" valueType="num">
                                      <p:cBhvr additive="base">
                                        <p:cTn id="8" dur="500" fill="hold"/>
                                        <p:tgtEl>
                                          <p:spTgt spid="1536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5365"/>
                                        </p:tgtEl>
                                        <p:attrNameLst>
                                          <p:attrName>style.visibility</p:attrName>
                                        </p:attrNameLst>
                                      </p:cBhvr>
                                      <p:to>
                                        <p:strVal val="visible"/>
                                      </p:to>
                                    </p:set>
                                    <p:anim calcmode="lin" valueType="num">
                                      <p:cBhvr additive="base">
                                        <p:cTn id="13" dur="500" fill="hold"/>
                                        <p:tgtEl>
                                          <p:spTgt spid="15365"/>
                                        </p:tgtEl>
                                        <p:attrNameLst>
                                          <p:attrName>ppt_x</p:attrName>
                                        </p:attrNameLst>
                                      </p:cBhvr>
                                      <p:tavLst>
                                        <p:tav tm="0">
                                          <p:val>
                                            <p:strVal val="0-#ppt_w/2"/>
                                          </p:val>
                                        </p:tav>
                                        <p:tav tm="100000">
                                          <p:val>
                                            <p:strVal val="#ppt_x"/>
                                          </p:val>
                                        </p:tav>
                                      </p:tavLst>
                                    </p:anim>
                                    <p:anim calcmode="lin" valueType="num">
                                      <p:cBhvr additive="base">
                                        <p:cTn id="14" dur="500" fill="hold"/>
                                        <p:tgtEl>
                                          <p:spTgt spid="1536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5364"/>
                                        </p:tgtEl>
                                        <p:attrNameLst>
                                          <p:attrName>style.visibility</p:attrName>
                                        </p:attrNameLst>
                                      </p:cBhvr>
                                      <p:to>
                                        <p:strVal val="visible"/>
                                      </p:to>
                                    </p:set>
                                    <p:anim calcmode="lin" valueType="num">
                                      <p:cBhvr additive="base">
                                        <p:cTn id="19" dur="500" fill="hold"/>
                                        <p:tgtEl>
                                          <p:spTgt spid="15364"/>
                                        </p:tgtEl>
                                        <p:attrNameLst>
                                          <p:attrName>ppt_x</p:attrName>
                                        </p:attrNameLst>
                                      </p:cBhvr>
                                      <p:tavLst>
                                        <p:tav tm="0">
                                          <p:val>
                                            <p:strVal val="0-#ppt_w/2"/>
                                          </p:val>
                                        </p:tav>
                                        <p:tav tm="100000">
                                          <p:val>
                                            <p:strVal val="#ppt_x"/>
                                          </p:val>
                                        </p:tav>
                                      </p:tavLst>
                                    </p:anim>
                                    <p:anim calcmode="lin" valueType="num">
                                      <p:cBhvr additive="base">
                                        <p:cTn id="20" dur="500" fill="hold"/>
                                        <p:tgtEl>
                                          <p:spTgt spid="153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381000"/>
            <a:ext cx="7772400" cy="990600"/>
          </a:xfrm>
        </p:spPr>
        <p:txBody>
          <a:bodyPr/>
          <a:lstStyle/>
          <a:p>
            <a:r>
              <a:rPr lang="en-US" sz="3200" b="1" smtClean="0"/>
              <a:t>Molecules with the central atom with an incomplete octet</a:t>
            </a:r>
            <a:endParaRPr lang="en-CA" sz="3200" b="1" smtClean="0"/>
          </a:p>
        </p:txBody>
      </p:sp>
      <p:sp>
        <p:nvSpPr>
          <p:cNvPr id="9219" name="Rectangle 3"/>
          <p:cNvSpPr>
            <a:spLocks noGrp="1" noChangeArrowheads="1"/>
          </p:cNvSpPr>
          <p:nvPr>
            <p:ph idx="1"/>
          </p:nvPr>
        </p:nvSpPr>
        <p:spPr>
          <a:xfrm>
            <a:off x="457200" y="1524000"/>
            <a:ext cx="8229600" cy="4525963"/>
          </a:xfrm>
        </p:spPr>
        <p:txBody>
          <a:bodyPr/>
          <a:lstStyle/>
          <a:p>
            <a:r>
              <a:rPr lang="en-US" sz="2800" smtClean="0"/>
              <a:t>Molecules that only have 2 bonding pairs on the central atom will have a </a:t>
            </a:r>
            <a:r>
              <a:rPr lang="en-US" sz="2800" b="1" smtClean="0"/>
              <a:t>LINEAR SHAPE </a:t>
            </a:r>
            <a:r>
              <a:rPr lang="en-US" sz="2800" smtClean="0"/>
              <a:t>with a bond angle of </a:t>
            </a:r>
            <a:r>
              <a:rPr lang="en-US" sz="2800" b="1" smtClean="0"/>
              <a:t>180</a:t>
            </a:r>
            <a:r>
              <a:rPr lang="en-US" sz="2800" b="1" smtClean="0">
                <a:cs typeface="Times New Roman" charset="0"/>
              </a:rPr>
              <a:t>°</a:t>
            </a:r>
          </a:p>
          <a:p>
            <a:r>
              <a:rPr lang="en-US" sz="2800" smtClean="0"/>
              <a:t>Molecules that only have 3 bonding pairs on the central atom will have a </a:t>
            </a:r>
            <a:r>
              <a:rPr lang="en-US" sz="2800" b="1" smtClean="0"/>
              <a:t>TRIANGULAR (TRIGONAL) PLANAR SHAPE</a:t>
            </a:r>
            <a:r>
              <a:rPr lang="en-US" sz="2800" smtClean="0"/>
              <a:t> with  bond angles of </a:t>
            </a:r>
            <a:r>
              <a:rPr lang="en-US" sz="2800" b="1" smtClean="0"/>
              <a:t>120</a:t>
            </a:r>
            <a:r>
              <a:rPr lang="en-US" sz="2800" b="1" smtClean="0">
                <a:cs typeface="Times New Roman" charset="0"/>
              </a:rPr>
              <a:t>°</a:t>
            </a:r>
          </a:p>
          <a:p>
            <a:endParaRPr lang="en-CA" sz="2800" smtClean="0"/>
          </a:p>
        </p:txBody>
      </p:sp>
    </p:spTree>
    <p:extLst>
      <p:ext uri="{BB962C8B-B14F-4D97-AF65-F5344CB8AC3E}">
        <p14:creationId xmlns:p14="http://schemas.microsoft.com/office/powerpoint/2010/main" val="5816708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additive="base">
                                        <p:cTn id="7" dur="500" fill="hold"/>
                                        <p:tgtEl>
                                          <p:spTgt spid="92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2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19">
                                            <p:txEl>
                                              <p:pRg st="1" end="1"/>
                                            </p:txEl>
                                          </p:spTgt>
                                        </p:tgtEl>
                                        <p:attrNameLst>
                                          <p:attrName>style.visibility</p:attrName>
                                        </p:attrNameLst>
                                      </p:cBhvr>
                                      <p:to>
                                        <p:strVal val="visible"/>
                                      </p:to>
                                    </p:set>
                                    <p:anim calcmode="lin" valueType="num">
                                      <p:cBhvr additive="base">
                                        <p:cTn id="13" dur="500" fill="hold"/>
                                        <p:tgtEl>
                                          <p:spTgt spid="92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219">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609600"/>
            <a:ext cx="7772400" cy="609600"/>
          </a:xfrm>
        </p:spPr>
        <p:txBody>
          <a:bodyPr/>
          <a:lstStyle/>
          <a:p>
            <a:pPr algn="l"/>
            <a:r>
              <a:rPr lang="en-US" sz="3200" smtClean="0"/>
              <a:t>Example BeF</a:t>
            </a:r>
            <a:r>
              <a:rPr lang="en-US" sz="3200" baseline="-25000" smtClean="0"/>
              <a:t>2</a:t>
            </a:r>
            <a:r>
              <a:rPr lang="en-US" sz="3200" smtClean="0"/>
              <a:t>			Example BF</a:t>
            </a:r>
            <a:r>
              <a:rPr lang="en-US" sz="3200" baseline="-25000" smtClean="0"/>
              <a:t>3</a:t>
            </a:r>
            <a:endParaRPr lang="en-CA" sz="3200" smtClean="0"/>
          </a:p>
        </p:txBody>
      </p:sp>
      <p:graphicFrame>
        <p:nvGraphicFramePr>
          <p:cNvPr id="16387" name="Object 3"/>
          <p:cNvGraphicFramePr>
            <a:graphicFrameLocks noChangeAspect="1"/>
          </p:cNvGraphicFramePr>
          <p:nvPr/>
        </p:nvGraphicFramePr>
        <p:xfrm>
          <a:off x="5334000" y="1447800"/>
          <a:ext cx="2438400" cy="2400300"/>
        </p:xfrm>
        <a:graphic>
          <a:graphicData uri="http://schemas.openxmlformats.org/presentationml/2006/ole">
            <mc:AlternateContent xmlns:mc="http://schemas.openxmlformats.org/markup-compatibility/2006">
              <mc:Choice xmlns:v="urn:schemas-microsoft-com:vml" Requires="v">
                <p:oleObj spid="_x0000_s11338" name="CS ChemDraw Drawing" r:id="rId3" imgW="1828800" imgH="1799844" progId="ChemDraw.Document.6.0">
                  <p:embed/>
                </p:oleObj>
              </mc:Choice>
              <mc:Fallback>
                <p:oleObj name="CS ChemDraw Drawing" r:id="rId3" imgW="1828800" imgH="1799844"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1447800"/>
                        <a:ext cx="2438400"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388" name="Object 4"/>
          <p:cNvGraphicFramePr>
            <a:graphicFrameLocks noChangeAspect="1"/>
          </p:cNvGraphicFramePr>
          <p:nvPr/>
        </p:nvGraphicFramePr>
        <p:xfrm>
          <a:off x="609600" y="1600200"/>
          <a:ext cx="2895600" cy="1106488"/>
        </p:xfrm>
        <a:graphic>
          <a:graphicData uri="http://schemas.openxmlformats.org/presentationml/2006/ole">
            <mc:AlternateContent xmlns:mc="http://schemas.openxmlformats.org/markup-compatibility/2006">
              <mc:Choice xmlns:v="urn:schemas-microsoft-com:vml" Requires="v">
                <p:oleObj spid="_x0000_s11339" name="CS ChemDraw Drawing" r:id="rId5" imgW="2191512" imgH="836676" progId="ChemDraw.Document.6.0">
                  <p:embed/>
                </p:oleObj>
              </mc:Choice>
              <mc:Fallback>
                <p:oleObj name="CS ChemDraw Drawing" r:id="rId5" imgW="2191512" imgH="836676" progId="ChemDraw.Document.6.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1600200"/>
                        <a:ext cx="2895600" cy="1106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389" name="Object 5"/>
          <p:cNvGraphicFramePr>
            <a:graphicFrameLocks noChangeAspect="1"/>
          </p:cNvGraphicFramePr>
          <p:nvPr/>
        </p:nvGraphicFramePr>
        <p:xfrm>
          <a:off x="914400" y="3886200"/>
          <a:ext cx="2281238" cy="365125"/>
        </p:xfrm>
        <a:graphic>
          <a:graphicData uri="http://schemas.openxmlformats.org/presentationml/2006/ole">
            <mc:AlternateContent xmlns:mc="http://schemas.openxmlformats.org/markup-compatibility/2006">
              <mc:Choice xmlns:v="urn:schemas-microsoft-com:vml" Requires="v">
                <p:oleObj spid="_x0000_s11340" name="CS ChemDraw Drawing" r:id="rId7" imgW="752856" imgH="121920" progId="ChemDraw.Document.6.0">
                  <p:embed/>
                </p:oleObj>
              </mc:Choice>
              <mc:Fallback>
                <p:oleObj name="CS ChemDraw Drawing" r:id="rId7" imgW="752856" imgH="121920" progId="ChemDraw.Document.6.0">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14400" y="3886200"/>
                        <a:ext cx="2281238"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390" name="Object 6"/>
          <p:cNvGraphicFramePr>
            <a:graphicFrameLocks noChangeAspect="1"/>
          </p:cNvGraphicFramePr>
          <p:nvPr/>
        </p:nvGraphicFramePr>
        <p:xfrm>
          <a:off x="5715000" y="4495800"/>
          <a:ext cx="1976438" cy="1814513"/>
        </p:xfrm>
        <a:graphic>
          <a:graphicData uri="http://schemas.openxmlformats.org/presentationml/2006/ole">
            <mc:AlternateContent xmlns:mc="http://schemas.openxmlformats.org/markup-compatibility/2006">
              <mc:Choice xmlns:v="urn:schemas-microsoft-com:vml" Requires="v">
                <p:oleObj spid="_x0000_s11341" name="CS ChemDraw Drawing" r:id="rId9" imgW="753125" imgH="690745" progId="ChemDraw.Document.6.0">
                  <p:embed/>
                </p:oleObj>
              </mc:Choice>
              <mc:Fallback>
                <p:oleObj name="CS ChemDraw Drawing" r:id="rId9" imgW="753125" imgH="690745" progId="ChemDraw.Document.6.0">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15000" y="4495800"/>
                        <a:ext cx="1976438" cy="181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7048243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6388"/>
                                        </p:tgtEl>
                                        <p:attrNameLst>
                                          <p:attrName>style.visibility</p:attrName>
                                        </p:attrNameLst>
                                      </p:cBhvr>
                                      <p:to>
                                        <p:strVal val="visible"/>
                                      </p:to>
                                    </p:set>
                                    <p:anim calcmode="lin" valueType="num">
                                      <p:cBhvr additive="base">
                                        <p:cTn id="7" dur="500" fill="hold"/>
                                        <p:tgtEl>
                                          <p:spTgt spid="16388"/>
                                        </p:tgtEl>
                                        <p:attrNameLst>
                                          <p:attrName>ppt_x</p:attrName>
                                        </p:attrNameLst>
                                      </p:cBhvr>
                                      <p:tavLst>
                                        <p:tav tm="0">
                                          <p:val>
                                            <p:strVal val="0-#ppt_w/2"/>
                                          </p:val>
                                        </p:tav>
                                        <p:tav tm="100000">
                                          <p:val>
                                            <p:strVal val="#ppt_x"/>
                                          </p:val>
                                        </p:tav>
                                      </p:tavLst>
                                    </p:anim>
                                    <p:anim calcmode="lin" valueType="num">
                                      <p:cBhvr additive="base">
                                        <p:cTn id="8" dur="500" fill="hold"/>
                                        <p:tgtEl>
                                          <p:spTgt spid="1638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6389"/>
                                        </p:tgtEl>
                                        <p:attrNameLst>
                                          <p:attrName>style.visibility</p:attrName>
                                        </p:attrNameLst>
                                      </p:cBhvr>
                                      <p:to>
                                        <p:strVal val="visible"/>
                                      </p:to>
                                    </p:set>
                                    <p:anim calcmode="lin" valueType="num">
                                      <p:cBhvr additive="base">
                                        <p:cTn id="13" dur="500" fill="hold"/>
                                        <p:tgtEl>
                                          <p:spTgt spid="16389"/>
                                        </p:tgtEl>
                                        <p:attrNameLst>
                                          <p:attrName>ppt_x</p:attrName>
                                        </p:attrNameLst>
                                      </p:cBhvr>
                                      <p:tavLst>
                                        <p:tav tm="0">
                                          <p:val>
                                            <p:strVal val="0-#ppt_w/2"/>
                                          </p:val>
                                        </p:tav>
                                        <p:tav tm="100000">
                                          <p:val>
                                            <p:strVal val="#ppt_x"/>
                                          </p:val>
                                        </p:tav>
                                      </p:tavLst>
                                    </p:anim>
                                    <p:anim calcmode="lin" valueType="num">
                                      <p:cBhvr additive="base">
                                        <p:cTn id="14" dur="500" fill="hold"/>
                                        <p:tgtEl>
                                          <p:spTgt spid="1638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6387"/>
                                        </p:tgtEl>
                                        <p:attrNameLst>
                                          <p:attrName>style.visibility</p:attrName>
                                        </p:attrNameLst>
                                      </p:cBhvr>
                                      <p:to>
                                        <p:strVal val="visible"/>
                                      </p:to>
                                    </p:set>
                                    <p:anim calcmode="lin" valueType="num">
                                      <p:cBhvr additive="base">
                                        <p:cTn id="19" dur="500" fill="hold"/>
                                        <p:tgtEl>
                                          <p:spTgt spid="16387"/>
                                        </p:tgtEl>
                                        <p:attrNameLst>
                                          <p:attrName>ppt_x</p:attrName>
                                        </p:attrNameLst>
                                      </p:cBhvr>
                                      <p:tavLst>
                                        <p:tav tm="0">
                                          <p:val>
                                            <p:strVal val="0-#ppt_w/2"/>
                                          </p:val>
                                        </p:tav>
                                        <p:tav tm="100000">
                                          <p:val>
                                            <p:strVal val="#ppt_x"/>
                                          </p:val>
                                        </p:tav>
                                      </p:tavLst>
                                    </p:anim>
                                    <p:anim calcmode="lin" valueType="num">
                                      <p:cBhvr additive="base">
                                        <p:cTn id="20" dur="500" fill="hold"/>
                                        <p:tgtEl>
                                          <p:spTgt spid="16387"/>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6390"/>
                                        </p:tgtEl>
                                        <p:attrNameLst>
                                          <p:attrName>style.visibility</p:attrName>
                                        </p:attrNameLst>
                                      </p:cBhvr>
                                      <p:to>
                                        <p:strVal val="visible"/>
                                      </p:to>
                                    </p:set>
                                    <p:anim calcmode="lin" valueType="num">
                                      <p:cBhvr additive="base">
                                        <p:cTn id="25" dur="500" fill="hold"/>
                                        <p:tgtEl>
                                          <p:spTgt spid="16390"/>
                                        </p:tgtEl>
                                        <p:attrNameLst>
                                          <p:attrName>ppt_x</p:attrName>
                                        </p:attrNameLst>
                                      </p:cBhvr>
                                      <p:tavLst>
                                        <p:tav tm="0">
                                          <p:val>
                                            <p:strVal val="0-#ppt_w/2"/>
                                          </p:val>
                                        </p:tav>
                                        <p:tav tm="100000">
                                          <p:val>
                                            <p:strVal val="#ppt_x"/>
                                          </p:val>
                                        </p:tav>
                                      </p:tavLst>
                                    </p:anim>
                                    <p:anim calcmode="lin" valueType="num">
                                      <p:cBhvr additive="base">
                                        <p:cTn id="26" dur="500" fill="hold"/>
                                        <p:tgtEl>
                                          <p:spTgt spid="163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609600"/>
            <a:ext cx="7772400" cy="609600"/>
          </a:xfrm>
        </p:spPr>
        <p:txBody>
          <a:bodyPr/>
          <a:lstStyle/>
          <a:p>
            <a:r>
              <a:rPr lang="en-US" sz="3200" b="1" smtClean="0"/>
              <a:t>Things to Remember</a:t>
            </a:r>
            <a:endParaRPr lang="en-CA" sz="3200" b="1" smtClean="0"/>
          </a:p>
        </p:txBody>
      </p:sp>
      <p:sp>
        <p:nvSpPr>
          <p:cNvPr id="10243" name="Rectangle 3"/>
          <p:cNvSpPr>
            <a:spLocks noGrp="1" noChangeArrowheads="1"/>
          </p:cNvSpPr>
          <p:nvPr>
            <p:ph idx="1"/>
          </p:nvPr>
        </p:nvSpPr>
        <p:spPr>
          <a:xfrm>
            <a:off x="457200" y="1340768"/>
            <a:ext cx="8229600" cy="4525963"/>
          </a:xfrm>
        </p:spPr>
        <p:txBody>
          <a:bodyPr/>
          <a:lstStyle/>
          <a:p>
            <a:r>
              <a:rPr lang="en-US" sz="2800" dirty="0" smtClean="0"/>
              <a:t>In order to predict the shape of a molecule you must </a:t>
            </a:r>
            <a:r>
              <a:rPr lang="en-US" sz="2800" b="1" dirty="0" smtClean="0"/>
              <a:t>draw the Lewis Dot Diagram</a:t>
            </a:r>
            <a:r>
              <a:rPr lang="en-US" sz="2800" dirty="0" smtClean="0"/>
              <a:t> for the molecule, determine the number of bonding and non-bonding electron pairs and compare this with the chart you have been given (the general shapes must be memorized).</a:t>
            </a:r>
          </a:p>
          <a:p>
            <a:endParaRPr lang="en-US" sz="2800" dirty="0"/>
          </a:p>
          <a:p>
            <a:r>
              <a:rPr lang="en-US" sz="2800" dirty="0" smtClean="0"/>
              <a:t>HW: Worksheet</a:t>
            </a:r>
          </a:p>
        </p:txBody>
      </p:sp>
    </p:spTree>
    <p:extLst>
      <p:ext uri="{BB962C8B-B14F-4D97-AF65-F5344CB8AC3E}">
        <p14:creationId xmlns:p14="http://schemas.microsoft.com/office/powerpoint/2010/main" val="25338343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anim calcmode="lin" valueType="num">
                                      <p:cBhvr additive="base">
                                        <p:cTn id="13" dur="500" fill="hold"/>
                                        <p:tgtEl>
                                          <p:spTgt spid="1024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590800"/>
            <a:ext cx="7772400" cy="1143000"/>
          </a:xfrm>
        </p:spPr>
        <p:txBody>
          <a:bodyPr/>
          <a:lstStyle/>
          <a:p>
            <a:r>
              <a:rPr lang="en-US"/>
              <a:t>Valence Bond Theory</a:t>
            </a:r>
            <a:endParaRPr lang="en-CA"/>
          </a:p>
        </p:txBody>
      </p:sp>
    </p:spTree>
    <p:extLst>
      <p:ext uri="{BB962C8B-B14F-4D97-AF65-F5344CB8AC3E}">
        <p14:creationId xmlns:p14="http://schemas.microsoft.com/office/powerpoint/2010/main" val="200083252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381000"/>
            <a:ext cx="7772400" cy="533400"/>
          </a:xfrm>
        </p:spPr>
        <p:txBody>
          <a:bodyPr>
            <a:noAutofit/>
          </a:bodyPr>
          <a:lstStyle/>
          <a:p>
            <a:r>
              <a:rPr lang="en-US" sz="3200" b="1" dirty="0"/>
              <a:t>How do bonds form?</a:t>
            </a:r>
            <a:endParaRPr lang="en-CA" sz="3200" b="1" dirty="0"/>
          </a:p>
        </p:txBody>
      </p:sp>
      <p:sp>
        <p:nvSpPr>
          <p:cNvPr id="3075" name="Rectangle 3"/>
          <p:cNvSpPr>
            <a:spLocks noGrp="1" noChangeArrowheads="1"/>
          </p:cNvSpPr>
          <p:nvPr>
            <p:ph idx="1"/>
          </p:nvPr>
        </p:nvSpPr>
        <p:spPr>
          <a:xfrm>
            <a:off x="685800" y="990600"/>
            <a:ext cx="7772400" cy="5334000"/>
          </a:xfrm>
        </p:spPr>
        <p:txBody>
          <a:bodyPr>
            <a:normAutofit lnSpcReduction="10000"/>
          </a:bodyPr>
          <a:lstStyle/>
          <a:p>
            <a:pPr>
              <a:lnSpc>
                <a:spcPct val="90000"/>
              </a:lnSpc>
            </a:pPr>
            <a:r>
              <a:rPr lang="en-US" sz="2800" dirty="0"/>
              <a:t>The valence bond model or atomic orbital model was developed by Linus Pauling in order to explain how atoms come together and form molecules.</a:t>
            </a:r>
          </a:p>
          <a:p>
            <a:pPr>
              <a:lnSpc>
                <a:spcPct val="90000"/>
              </a:lnSpc>
            </a:pPr>
            <a:r>
              <a:rPr lang="en-US" sz="2800" dirty="0"/>
              <a:t>The model theorizes that a covalent bond forms when two orbitals overlap to produce a new combined orbital containing two electrons of opposite spin.</a:t>
            </a:r>
          </a:p>
          <a:p>
            <a:pPr>
              <a:lnSpc>
                <a:spcPct val="90000"/>
              </a:lnSpc>
            </a:pPr>
            <a:r>
              <a:rPr lang="en-US" sz="2800" dirty="0"/>
              <a:t>This overlapping results in a decrease in the energy of the atoms forming the bond.</a:t>
            </a:r>
          </a:p>
          <a:p>
            <a:pPr>
              <a:lnSpc>
                <a:spcPct val="90000"/>
              </a:lnSpc>
            </a:pPr>
            <a:r>
              <a:rPr lang="en-US" sz="2800" dirty="0"/>
              <a:t>The shared electron pair is most likely to be found in the space between the two nuclei of the atoms forming the bonds.</a:t>
            </a:r>
            <a:endParaRPr lang="en-CA" sz="2800" dirty="0"/>
          </a:p>
        </p:txBody>
      </p:sp>
    </p:spTree>
    <p:extLst>
      <p:ext uri="{BB962C8B-B14F-4D97-AF65-F5344CB8AC3E}">
        <p14:creationId xmlns:p14="http://schemas.microsoft.com/office/powerpoint/2010/main" val="26096855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 calcmode="lin" valueType="num">
                                      <p:cBhvr additive="base">
                                        <p:cTn id="7" dur="500" fill="hold"/>
                                        <p:tgtEl>
                                          <p:spTgt spid="30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0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75">
                                            <p:txEl>
                                              <p:pRg st="1" end="1"/>
                                            </p:txEl>
                                          </p:spTgt>
                                        </p:tgtEl>
                                        <p:attrNameLst>
                                          <p:attrName>style.visibility</p:attrName>
                                        </p:attrNameLst>
                                      </p:cBhvr>
                                      <p:to>
                                        <p:strVal val="visible"/>
                                      </p:to>
                                    </p:set>
                                    <p:anim calcmode="lin" valueType="num">
                                      <p:cBhvr additive="base">
                                        <p:cTn id="13" dur="500" fill="hold"/>
                                        <p:tgtEl>
                                          <p:spTgt spid="30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07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075">
                                            <p:txEl>
                                              <p:pRg st="2" end="2"/>
                                            </p:txEl>
                                          </p:spTgt>
                                        </p:tgtEl>
                                        <p:attrNameLst>
                                          <p:attrName>style.visibility</p:attrName>
                                        </p:attrNameLst>
                                      </p:cBhvr>
                                      <p:to>
                                        <p:strVal val="visible"/>
                                      </p:to>
                                    </p:set>
                                    <p:anim calcmode="lin" valueType="num">
                                      <p:cBhvr additive="base">
                                        <p:cTn id="19" dur="500" fill="hold"/>
                                        <p:tgtEl>
                                          <p:spTgt spid="307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07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075">
                                            <p:txEl>
                                              <p:pRg st="3" end="3"/>
                                            </p:txEl>
                                          </p:spTgt>
                                        </p:tgtEl>
                                        <p:attrNameLst>
                                          <p:attrName>style.visibility</p:attrName>
                                        </p:attrNameLst>
                                      </p:cBhvr>
                                      <p:to>
                                        <p:strVal val="visible"/>
                                      </p:to>
                                    </p:set>
                                    <p:anim calcmode="lin" valueType="num">
                                      <p:cBhvr additive="base">
                                        <p:cTn id="25" dur="500" fill="hold"/>
                                        <p:tgtEl>
                                          <p:spTgt spid="307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07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8313" y="404813"/>
            <a:ext cx="8229600" cy="5903912"/>
          </a:xfrm>
        </p:spPr>
        <p:txBody>
          <a:bodyPr rtlCol="0">
            <a:normAutofit lnSpcReduction="10000"/>
          </a:bodyPr>
          <a:lstStyle/>
          <a:p>
            <a:pPr fontAlgn="auto">
              <a:spcAft>
                <a:spcPts val="0"/>
              </a:spcAft>
              <a:buFont typeface="Arial" pitchFamily="34" charset="0"/>
              <a:buChar char="•"/>
              <a:defRPr/>
            </a:pPr>
            <a:r>
              <a:rPr lang="en-CA" sz="2800" dirty="0"/>
              <a:t>Schrodinger’s work led to the development of the Schrodinger wave equation which can be used to calculate electron energy levels.</a:t>
            </a:r>
          </a:p>
          <a:p>
            <a:pPr fontAlgn="auto">
              <a:spcAft>
                <a:spcPts val="0"/>
              </a:spcAft>
              <a:buFont typeface="Arial" pitchFamily="34" charset="0"/>
              <a:buChar char="•"/>
              <a:defRPr/>
            </a:pPr>
            <a:r>
              <a:rPr lang="en-CA" sz="2800" dirty="0"/>
              <a:t>This gave a definable amount of energy to an electron allowing it to be localized to a given orbital (a region around the nucleus where there is a high probability of finding an electron).</a:t>
            </a:r>
          </a:p>
          <a:p>
            <a:pPr fontAlgn="auto">
              <a:spcAft>
                <a:spcPts val="0"/>
              </a:spcAft>
              <a:buFont typeface="Arial" pitchFamily="34" charset="0"/>
              <a:buChar char="•"/>
              <a:defRPr/>
            </a:pPr>
            <a:r>
              <a:rPr lang="en-CA" sz="2800" dirty="0"/>
              <a:t>However electrons are so small that any attempt to measure its location or speed will affect its location and/or speed.</a:t>
            </a:r>
          </a:p>
          <a:p>
            <a:pPr fontAlgn="auto">
              <a:spcAft>
                <a:spcPts val="0"/>
              </a:spcAft>
              <a:buFont typeface="Arial" pitchFamily="34" charset="0"/>
              <a:buChar char="•"/>
              <a:defRPr/>
            </a:pPr>
            <a:r>
              <a:rPr lang="en-CA" sz="2800" dirty="0" smtClean="0"/>
              <a:t>This formed the basis of Heisenberg’s Uncertainty Principle which is the idea that it is impossible to know the exact position and speed of an electron at a given time.</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228600"/>
            <a:ext cx="7772400" cy="419100"/>
          </a:xfrm>
        </p:spPr>
        <p:txBody>
          <a:bodyPr>
            <a:normAutofit fontScale="90000"/>
          </a:bodyPr>
          <a:lstStyle/>
          <a:p>
            <a:pPr algn="l"/>
            <a:r>
              <a:rPr lang="en-US" sz="3200" b="1"/>
              <a:t>Example  H</a:t>
            </a:r>
            <a:r>
              <a:rPr lang="en-US" sz="3200" b="1" baseline="-25000"/>
              <a:t>2</a:t>
            </a:r>
            <a:endParaRPr lang="en-CA" sz="3200" b="1"/>
          </a:p>
        </p:txBody>
      </p:sp>
      <p:graphicFrame>
        <p:nvGraphicFramePr>
          <p:cNvPr id="4099" name="Object 3"/>
          <p:cNvGraphicFramePr>
            <a:graphicFrameLocks noGrp="1" noChangeAspect="1"/>
          </p:cNvGraphicFramePr>
          <p:nvPr>
            <p:ph idx="1"/>
          </p:nvPr>
        </p:nvGraphicFramePr>
        <p:xfrm>
          <a:off x="1143000" y="808038"/>
          <a:ext cx="3048000" cy="2390775"/>
        </p:xfrm>
        <a:graphic>
          <a:graphicData uri="http://schemas.openxmlformats.org/presentationml/2006/ole">
            <mc:AlternateContent xmlns:mc="http://schemas.openxmlformats.org/markup-compatibility/2006">
              <mc:Choice xmlns:v="urn:schemas-microsoft-com:vml" Requires="v">
                <p:oleObj spid="_x0000_s12370" name="CS ChemDraw Drawing" r:id="rId3" imgW="2055960" imgH="1613520" progId="ChemDraw.Document.6.0">
                  <p:embed/>
                </p:oleObj>
              </mc:Choice>
              <mc:Fallback>
                <p:oleObj name="CS ChemDraw Drawing" r:id="rId3" imgW="2055960" imgH="1613520"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808038"/>
                        <a:ext cx="3048000" cy="2390775"/>
                      </a:xfrm>
                      <a:prstGeom prst="rect">
                        <a:avLst/>
                      </a:prstGeom>
                    </p:spPr>
                  </p:pic>
                </p:oleObj>
              </mc:Fallback>
            </mc:AlternateContent>
          </a:graphicData>
        </a:graphic>
      </p:graphicFrame>
      <p:graphicFrame>
        <p:nvGraphicFramePr>
          <p:cNvPr id="4100" name="Object 4"/>
          <p:cNvGraphicFramePr>
            <a:graphicFrameLocks noChangeAspect="1"/>
          </p:cNvGraphicFramePr>
          <p:nvPr/>
        </p:nvGraphicFramePr>
        <p:xfrm>
          <a:off x="5405438" y="1447800"/>
          <a:ext cx="2290762" cy="2136775"/>
        </p:xfrm>
        <a:graphic>
          <a:graphicData uri="http://schemas.openxmlformats.org/presentationml/2006/ole">
            <mc:AlternateContent xmlns:mc="http://schemas.openxmlformats.org/markup-compatibility/2006">
              <mc:Choice xmlns:v="urn:schemas-microsoft-com:vml" Requires="v">
                <p:oleObj spid="_x0000_s12371" name="CS ChemDraw Drawing" r:id="rId5" imgW="1547640" imgH="1436400" progId="ChemDraw.Document.6.0">
                  <p:embed/>
                </p:oleObj>
              </mc:Choice>
              <mc:Fallback>
                <p:oleObj name="CS ChemDraw Drawing" r:id="rId5" imgW="1547640" imgH="1436400" progId="ChemDraw.Document.6.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05438" y="1447800"/>
                        <a:ext cx="2290762" cy="213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1" name="Object 5"/>
          <p:cNvGraphicFramePr>
            <a:graphicFrameLocks noChangeAspect="1"/>
          </p:cNvGraphicFramePr>
          <p:nvPr/>
        </p:nvGraphicFramePr>
        <p:xfrm>
          <a:off x="2895600" y="3284538"/>
          <a:ext cx="3048000" cy="2278062"/>
        </p:xfrm>
        <a:graphic>
          <a:graphicData uri="http://schemas.openxmlformats.org/presentationml/2006/ole">
            <mc:AlternateContent xmlns:mc="http://schemas.openxmlformats.org/markup-compatibility/2006">
              <mc:Choice xmlns:v="urn:schemas-microsoft-com:vml" Requires="v">
                <p:oleObj spid="_x0000_s12372" name="CS ChemDraw Drawing" r:id="rId7" imgW="2405880" imgH="1798920" progId="ChemDraw.Document.6.0">
                  <p:embed/>
                </p:oleObj>
              </mc:Choice>
              <mc:Fallback>
                <p:oleObj name="CS ChemDraw Drawing" r:id="rId7" imgW="2405880" imgH="1798920" progId="ChemDraw.Document.6.0">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95600" y="3284538"/>
                        <a:ext cx="3048000" cy="2278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04" name="Text Box 8"/>
          <p:cNvSpPr txBox="1">
            <a:spLocks noChangeArrowheads="1"/>
          </p:cNvSpPr>
          <p:nvPr/>
        </p:nvSpPr>
        <p:spPr bwMode="auto">
          <a:xfrm>
            <a:off x="711200" y="5683250"/>
            <a:ext cx="80264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US" sz="2800"/>
              <a:t> The newly combined orbital will contain an electron  pair with opposite spin just like a filled atomic orbital.</a:t>
            </a:r>
            <a:endParaRPr lang="en-CA" sz="2800"/>
          </a:p>
        </p:txBody>
      </p:sp>
      <p:graphicFrame>
        <p:nvGraphicFramePr>
          <p:cNvPr id="4105" name="Object 9"/>
          <p:cNvGraphicFramePr>
            <a:graphicFrameLocks noChangeAspect="1"/>
          </p:cNvGraphicFramePr>
          <p:nvPr/>
        </p:nvGraphicFramePr>
        <p:xfrm>
          <a:off x="4495800" y="2057400"/>
          <a:ext cx="685800" cy="155575"/>
        </p:xfrm>
        <a:graphic>
          <a:graphicData uri="http://schemas.openxmlformats.org/presentationml/2006/ole">
            <mc:AlternateContent xmlns:mc="http://schemas.openxmlformats.org/markup-compatibility/2006">
              <mc:Choice xmlns:v="urn:schemas-microsoft-com:vml" Requires="v">
                <p:oleObj spid="_x0000_s12373" name="CS ChemDraw Drawing" r:id="rId9" imgW="396360" imgH="90720" progId="ChemDraw.Document.6.0">
                  <p:embed/>
                </p:oleObj>
              </mc:Choice>
              <mc:Fallback>
                <p:oleObj name="CS ChemDraw Drawing" r:id="rId9" imgW="396360" imgH="90720" progId="ChemDraw.Document.6.0">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95800" y="2057400"/>
                        <a:ext cx="685800" cy="15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6" name="Object 10"/>
          <p:cNvGraphicFramePr>
            <a:graphicFrameLocks noChangeAspect="1"/>
          </p:cNvGraphicFramePr>
          <p:nvPr/>
        </p:nvGraphicFramePr>
        <p:xfrm>
          <a:off x="7848600" y="2057400"/>
          <a:ext cx="685800" cy="155575"/>
        </p:xfrm>
        <a:graphic>
          <a:graphicData uri="http://schemas.openxmlformats.org/presentationml/2006/ole">
            <mc:AlternateContent xmlns:mc="http://schemas.openxmlformats.org/markup-compatibility/2006">
              <mc:Choice xmlns:v="urn:schemas-microsoft-com:vml" Requires="v">
                <p:oleObj spid="_x0000_s12374" name="CS ChemDraw Drawing" r:id="rId11" imgW="396360" imgH="90720" progId="ChemDraw.Document.6.0">
                  <p:embed/>
                </p:oleObj>
              </mc:Choice>
              <mc:Fallback>
                <p:oleObj name="CS ChemDraw Drawing" r:id="rId11" imgW="396360" imgH="90720" progId="ChemDraw.Document.6.0">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848600" y="2057400"/>
                        <a:ext cx="685800" cy="15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5134508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additive="base">
                                        <p:cTn id="7" dur="500" fill="hold"/>
                                        <p:tgtEl>
                                          <p:spTgt spid="4099"/>
                                        </p:tgtEl>
                                        <p:attrNameLst>
                                          <p:attrName>ppt_x</p:attrName>
                                        </p:attrNameLst>
                                      </p:cBhvr>
                                      <p:tavLst>
                                        <p:tav tm="0">
                                          <p:val>
                                            <p:strVal val="0-#ppt_w/2"/>
                                          </p:val>
                                        </p:tav>
                                        <p:tav tm="100000">
                                          <p:val>
                                            <p:strVal val="#ppt_x"/>
                                          </p:val>
                                        </p:tav>
                                      </p:tavLst>
                                    </p:anim>
                                    <p:anim calcmode="lin" valueType="num">
                                      <p:cBhvr additive="base">
                                        <p:cTn id="8" dur="500" fill="hold"/>
                                        <p:tgtEl>
                                          <p:spTgt spid="409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4105"/>
                                        </p:tgtEl>
                                        <p:attrNameLst>
                                          <p:attrName>style.visibility</p:attrName>
                                        </p:attrNameLst>
                                      </p:cBhvr>
                                      <p:to>
                                        <p:strVal val="visible"/>
                                      </p:to>
                                    </p:set>
                                    <p:anim calcmode="lin" valueType="num">
                                      <p:cBhvr additive="base">
                                        <p:cTn id="13" dur="500" fill="hold"/>
                                        <p:tgtEl>
                                          <p:spTgt spid="4105"/>
                                        </p:tgtEl>
                                        <p:attrNameLst>
                                          <p:attrName>ppt_x</p:attrName>
                                        </p:attrNameLst>
                                      </p:cBhvr>
                                      <p:tavLst>
                                        <p:tav tm="0">
                                          <p:val>
                                            <p:strVal val="0-#ppt_w/2"/>
                                          </p:val>
                                        </p:tav>
                                        <p:tav tm="100000">
                                          <p:val>
                                            <p:strVal val="#ppt_x"/>
                                          </p:val>
                                        </p:tav>
                                      </p:tavLst>
                                    </p:anim>
                                    <p:anim calcmode="lin" valueType="num">
                                      <p:cBhvr additive="base">
                                        <p:cTn id="14" dur="500" fill="hold"/>
                                        <p:tgtEl>
                                          <p:spTgt spid="410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4100"/>
                                        </p:tgtEl>
                                        <p:attrNameLst>
                                          <p:attrName>style.visibility</p:attrName>
                                        </p:attrNameLst>
                                      </p:cBhvr>
                                      <p:to>
                                        <p:strVal val="visible"/>
                                      </p:to>
                                    </p:set>
                                    <p:anim calcmode="lin" valueType="num">
                                      <p:cBhvr additive="base">
                                        <p:cTn id="19" dur="500" fill="hold"/>
                                        <p:tgtEl>
                                          <p:spTgt spid="4100"/>
                                        </p:tgtEl>
                                        <p:attrNameLst>
                                          <p:attrName>ppt_x</p:attrName>
                                        </p:attrNameLst>
                                      </p:cBhvr>
                                      <p:tavLst>
                                        <p:tav tm="0">
                                          <p:val>
                                            <p:strVal val="0-#ppt_w/2"/>
                                          </p:val>
                                        </p:tav>
                                        <p:tav tm="100000">
                                          <p:val>
                                            <p:strVal val="#ppt_x"/>
                                          </p:val>
                                        </p:tav>
                                      </p:tavLst>
                                    </p:anim>
                                    <p:anim calcmode="lin" valueType="num">
                                      <p:cBhvr additive="base">
                                        <p:cTn id="20" dur="500" fill="hold"/>
                                        <p:tgtEl>
                                          <p:spTgt spid="410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4106"/>
                                        </p:tgtEl>
                                        <p:attrNameLst>
                                          <p:attrName>style.visibility</p:attrName>
                                        </p:attrNameLst>
                                      </p:cBhvr>
                                      <p:to>
                                        <p:strVal val="visible"/>
                                      </p:to>
                                    </p:set>
                                    <p:anim calcmode="lin" valueType="num">
                                      <p:cBhvr additive="base">
                                        <p:cTn id="25" dur="500" fill="hold"/>
                                        <p:tgtEl>
                                          <p:spTgt spid="4106"/>
                                        </p:tgtEl>
                                        <p:attrNameLst>
                                          <p:attrName>ppt_x</p:attrName>
                                        </p:attrNameLst>
                                      </p:cBhvr>
                                      <p:tavLst>
                                        <p:tav tm="0">
                                          <p:val>
                                            <p:strVal val="0-#ppt_w/2"/>
                                          </p:val>
                                        </p:tav>
                                        <p:tav tm="100000">
                                          <p:val>
                                            <p:strVal val="#ppt_x"/>
                                          </p:val>
                                        </p:tav>
                                      </p:tavLst>
                                    </p:anim>
                                    <p:anim calcmode="lin" valueType="num">
                                      <p:cBhvr additive="base">
                                        <p:cTn id="26" dur="500" fill="hold"/>
                                        <p:tgtEl>
                                          <p:spTgt spid="4106"/>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4101"/>
                                        </p:tgtEl>
                                        <p:attrNameLst>
                                          <p:attrName>style.visibility</p:attrName>
                                        </p:attrNameLst>
                                      </p:cBhvr>
                                      <p:to>
                                        <p:strVal val="visible"/>
                                      </p:to>
                                    </p:set>
                                    <p:anim calcmode="lin" valueType="num">
                                      <p:cBhvr additive="base">
                                        <p:cTn id="31" dur="500" fill="hold"/>
                                        <p:tgtEl>
                                          <p:spTgt spid="4101"/>
                                        </p:tgtEl>
                                        <p:attrNameLst>
                                          <p:attrName>ppt_x</p:attrName>
                                        </p:attrNameLst>
                                      </p:cBhvr>
                                      <p:tavLst>
                                        <p:tav tm="0">
                                          <p:val>
                                            <p:strVal val="0-#ppt_w/2"/>
                                          </p:val>
                                        </p:tav>
                                        <p:tav tm="100000">
                                          <p:val>
                                            <p:strVal val="#ppt_x"/>
                                          </p:val>
                                        </p:tav>
                                      </p:tavLst>
                                    </p:anim>
                                    <p:anim calcmode="lin" valueType="num">
                                      <p:cBhvr additive="base">
                                        <p:cTn id="32" dur="500" fill="hold"/>
                                        <p:tgtEl>
                                          <p:spTgt spid="4101"/>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104"/>
                                        </p:tgtEl>
                                        <p:attrNameLst>
                                          <p:attrName>style.visibility</p:attrName>
                                        </p:attrNameLst>
                                      </p:cBhvr>
                                      <p:to>
                                        <p:strVal val="visible"/>
                                      </p:to>
                                    </p:set>
                                    <p:anim calcmode="lin" valueType="num">
                                      <p:cBhvr additive="base">
                                        <p:cTn id="37" dur="500" fill="hold"/>
                                        <p:tgtEl>
                                          <p:spTgt spid="4104"/>
                                        </p:tgtEl>
                                        <p:attrNameLst>
                                          <p:attrName>ppt_x</p:attrName>
                                        </p:attrNameLst>
                                      </p:cBhvr>
                                      <p:tavLst>
                                        <p:tav tm="0">
                                          <p:val>
                                            <p:strVal val="0-#ppt_w/2"/>
                                          </p:val>
                                        </p:tav>
                                        <p:tav tm="100000">
                                          <p:val>
                                            <p:strVal val="#ppt_x"/>
                                          </p:val>
                                        </p:tav>
                                      </p:tavLst>
                                    </p:anim>
                                    <p:anim calcmode="lin" valueType="num">
                                      <p:cBhvr additive="base">
                                        <p:cTn id="38" dur="500" fill="hold"/>
                                        <p:tgtEl>
                                          <p:spTgt spid="41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4" grpId="0"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381000"/>
            <a:ext cx="7772400" cy="361950"/>
          </a:xfrm>
        </p:spPr>
        <p:txBody>
          <a:bodyPr>
            <a:normAutofit fontScale="90000"/>
          </a:bodyPr>
          <a:lstStyle/>
          <a:p>
            <a:pPr algn="l"/>
            <a:r>
              <a:rPr lang="en-US" sz="3200" b="1"/>
              <a:t>Example  HF</a:t>
            </a:r>
            <a:endParaRPr lang="en-CA" sz="3200" b="1"/>
          </a:p>
        </p:txBody>
      </p:sp>
      <p:sp>
        <p:nvSpPr>
          <p:cNvPr id="5123" name="Rectangle 3"/>
          <p:cNvSpPr>
            <a:spLocks noGrp="1" noChangeArrowheads="1"/>
          </p:cNvSpPr>
          <p:nvPr>
            <p:ph idx="1"/>
          </p:nvPr>
        </p:nvSpPr>
        <p:spPr>
          <a:xfrm>
            <a:off x="304800" y="1009650"/>
            <a:ext cx="8458200" cy="971550"/>
          </a:xfrm>
        </p:spPr>
        <p:txBody>
          <a:bodyPr>
            <a:normAutofit fontScale="92500"/>
          </a:bodyPr>
          <a:lstStyle/>
          <a:p>
            <a:pPr>
              <a:lnSpc>
                <a:spcPct val="90000"/>
              </a:lnSpc>
            </a:pPr>
            <a:r>
              <a:rPr lang="en-US" sz="2600"/>
              <a:t>In hydrogen fluoride the 1s orbital of the H will overlap with the half-filled 2p orbital of the F forming a covalent bond.</a:t>
            </a:r>
            <a:endParaRPr lang="en-CA" sz="2600"/>
          </a:p>
        </p:txBody>
      </p:sp>
      <p:graphicFrame>
        <p:nvGraphicFramePr>
          <p:cNvPr id="5125" name="Object 5"/>
          <p:cNvGraphicFramePr>
            <a:graphicFrameLocks noChangeAspect="1"/>
          </p:cNvGraphicFramePr>
          <p:nvPr/>
        </p:nvGraphicFramePr>
        <p:xfrm>
          <a:off x="381000" y="2543175"/>
          <a:ext cx="3373438" cy="1419225"/>
        </p:xfrm>
        <a:graphic>
          <a:graphicData uri="http://schemas.openxmlformats.org/presentationml/2006/ole">
            <mc:AlternateContent xmlns:mc="http://schemas.openxmlformats.org/markup-compatibility/2006">
              <mc:Choice xmlns:v="urn:schemas-microsoft-com:vml" Requires="v">
                <p:oleObj spid="_x0000_s13394" name="CS ChemDraw Drawing" r:id="rId3" imgW="3801240" imgH="1598400" progId="ChemDraw.Document.6.0">
                  <p:embed/>
                </p:oleObj>
              </mc:Choice>
              <mc:Fallback>
                <p:oleObj name="CS ChemDraw Drawing" r:id="rId3" imgW="3801240" imgH="1598400"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2543175"/>
                        <a:ext cx="3373438" cy="1419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26" name="Object 6"/>
          <p:cNvGraphicFramePr>
            <a:graphicFrameLocks noChangeAspect="1"/>
          </p:cNvGraphicFramePr>
          <p:nvPr/>
        </p:nvGraphicFramePr>
        <p:xfrm>
          <a:off x="4572000" y="2895600"/>
          <a:ext cx="3087688" cy="1162050"/>
        </p:xfrm>
        <a:graphic>
          <a:graphicData uri="http://schemas.openxmlformats.org/presentationml/2006/ole">
            <mc:AlternateContent xmlns:mc="http://schemas.openxmlformats.org/markup-compatibility/2006">
              <mc:Choice xmlns:v="urn:schemas-microsoft-com:vml" Requires="v">
                <p:oleObj spid="_x0000_s13395" name="CS ChemDraw Drawing" r:id="rId5" imgW="3315240" imgH="1247040" progId="ChemDraw.Document.6.0">
                  <p:embed/>
                </p:oleObj>
              </mc:Choice>
              <mc:Fallback>
                <p:oleObj name="CS ChemDraw Drawing" r:id="rId5" imgW="3315240" imgH="1247040" progId="ChemDraw.Document.6.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2895600"/>
                        <a:ext cx="3087688"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27" name="Object 7"/>
          <p:cNvGraphicFramePr>
            <a:graphicFrameLocks noChangeAspect="1"/>
          </p:cNvGraphicFramePr>
          <p:nvPr/>
        </p:nvGraphicFramePr>
        <p:xfrm>
          <a:off x="2438400" y="4495800"/>
          <a:ext cx="3810000" cy="2205038"/>
        </p:xfrm>
        <a:graphic>
          <a:graphicData uri="http://schemas.openxmlformats.org/presentationml/2006/ole">
            <mc:AlternateContent xmlns:mc="http://schemas.openxmlformats.org/markup-compatibility/2006">
              <mc:Choice xmlns:v="urn:schemas-microsoft-com:vml" Requires="v">
                <p:oleObj spid="_x0000_s13396" name="CS ChemDraw Drawing" r:id="rId7" imgW="3602520" imgH="2084760" progId="ChemDraw.Document.6.0">
                  <p:embed/>
                </p:oleObj>
              </mc:Choice>
              <mc:Fallback>
                <p:oleObj name="CS ChemDraw Drawing" r:id="rId7" imgW="3602520" imgH="2084760" progId="ChemDraw.Document.6.0">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38400" y="4495800"/>
                        <a:ext cx="3810000" cy="2205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30" name="Object 10"/>
          <p:cNvGraphicFramePr>
            <a:graphicFrameLocks noChangeAspect="1"/>
          </p:cNvGraphicFramePr>
          <p:nvPr/>
        </p:nvGraphicFramePr>
        <p:xfrm>
          <a:off x="3886200" y="3200400"/>
          <a:ext cx="685800" cy="155575"/>
        </p:xfrm>
        <a:graphic>
          <a:graphicData uri="http://schemas.openxmlformats.org/presentationml/2006/ole">
            <mc:AlternateContent xmlns:mc="http://schemas.openxmlformats.org/markup-compatibility/2006">
              <mc:Choice xmlns:v="urn:schemas-microsoft-com:vml" Requires="v">
                <p:oleObj spid="_x0000_s13397" name="CS ChemDraw Drawing" r:id="rId9" imgW="396360" imgH="90720" progId="ChemDraw.Document.6.0">
                  <p:embed/>
                </p:oleObj>
              </mc:Choice>
              <mc:Fallback>
                <p:oleObj name="CS ChemDraw Drawing" r:id="rId9" imgW="396360" imgH="90720" progId="ChemDraw.Document.6.0">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86200" y="3200400"/>
                        <a:ext cx="685800" cy="15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31" name="Object 11"/>
          <p:cNvGraphicFramePr>
            <a:graphicFrameLocks noChangeAspect="1"/>
          </p:cNvGraphicFramePr>
          <p:nvPr/>
        </p:nvGraphicFramePr>
        <p:xfrm>
          <a:off x="7848600" y="3273425"/>
          <a:ext cx="685800" cy="155575"/>
        </p:xfrm>
        <a:graphic>
          <a:graphicData uri="http://schemas.openxmlformats.org/presentationml/2006/ole">
            <mc:AlternateContent xmlns:mc="http://schemas.openxmlformats.org/markup-compatibility/2006">
              <mc:Choice xmlns:v="urn:schemas-microsoft-com:vml" Requires="v">
                <p:oleObj spid="_x0000_s13398" name="CS ChemDraw Drawing" r:id="rId11" imgW="396360" imgH="90720" progId="ChemDraw.Document.6.0">
                  <p:embed/>
                </p:oleObj>
              </mc:Choice>
              <mc:Fallback>
                <p:oleObj name="CS ChemDraw Drawing" r:id="rId11" imgW="396360" imgH="90720" progId="ChemDraw.Document.6.0">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848600" y="3273425"/>
                        <a:ext cx="685800" cy="15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5962946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500" fill="hold"/>
                                        <p:tgtEl>
                                          <p:spTgt spid="512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5125"/>
                                        </p:tgtEl>
                                        <p:attrNameLst>
                                          <p:attrName>style.visibility</p:attrName>
                                        </p:attrNameLst>
                                      </p:cBhvr>
                                      <p:to>
                                        <p:strVal val="visible"/>
                                      </p:to>
                                    </p:set>
                                    <p:anim calcmode="lin" valueType="num">
                                      <p:cBhvr additive="base">
                                        <p:cTn id="13" dur="500" fill="hold"/>
                                        <p:tgtEl>
                                          <p:spTgt spid="5125"/>
                                        </p:tgtEl>
                                        <p:attrNameLst>
                                          <p:attrName>ppt_x</p:attrName>
                                        </p:attrNameLst>
                                      </p:cBhvr>
                                      <p:tavLst>
                                        <p:tav tm="0">
                                          <p:val>
                                            <p:strVal val="0-#ppt_w/2"/>
                                          </p:val>
                                        </p:tav>
                                        <p:tav tm="100000">
                                          <p:val>
                                            <p:strVal val="#ppt_x"/>
                                          </p:val>
                                        </p:tav>
                                      </p:tavLst>
                                    </p:anim>
                                    <p:anim calcmode="lin" valueType="num">
                                      <p:cBhvr additive="base">
                                        <p:cTn id="14" dur="500" fill="hold"/>
                                        <p:tgtEl>
                                          <p:spTgt spid="512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5130"/>
                                        </p:tgtEl>
                                        <p:attrNameLst>
                                          <p:attrName>style.visibility</p:attrName>
                                        </p:attrNameLst>
                                      </p:cBhvr>
                                      <p:to>
                                        <p:strVal val="visible"/>
                                      </p:to>
                                    </p:set>
                                    <p:anim calcmode="lin" valueType="num">
                                      <p:cBhvr additive="base">
                                        <p:cTn id="19" dur="500" fill="hold"/>
                                        <p:tgtEl>
                                          <p:spTgt spid="5130"/>
                                        </p:tgtEl>
                                        <p:attrNameLst>
                                          <p:attrName>ppt_x</p:attrName>
                                        </p:attrNameLst>
                                      </p:cBhvr>
                                      <p:tavLst>
                                        <p:tav tm="0">
                                          <p:val>
                                            <p:strVal val="0-#ppt_w/2"/>
                                          </p:val>
                                        </p:tav>
                                        <p:tav tm="100000">
                                          <p:val>
                                            <p:strVal val="#ppt_x"/>
                                          </p:val>
                                        </p:tav>
                                      </p:tavLst>
                                    </p:anim>
                                    <p:anim calcmode="lin" valueType="num">
                                      <p:cBhvr additive="base">
                                        <p:cTn id="20" dur="500" fill="hold"/>
                                        <p:tgtEl>
                                          <p:spTgt spid="513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5126"/>
                                        </p:tgtEl>
                                        <p:attrNameLst>
                                          <p:attrName>style.visibility</p:attrName>
                                        </p:attrNameLst>
                                      </p:cBhvr>
                                      <p:to>
                                        <p:strVal val="visible"/>
                                      </p:to>
                                    </p:set>
                                    <p:anim calcmode="lin" valueType="num">
                                      <p:cBhvr additive="base">
                                        <p:cTn id="25" dur="500" fill="hold"/>
                                        <p:tgtEl>
                                          <p:spTgt spid="5126"/>
                                        </p:tgtEl>
                                        <p:attrNameLst>
                                          <p:attrName>ppt_x</p:attrName>
                                        </p:attrNameLst>
                                      </p:cBhvr>
                                      <p:tavLst>
                                        <p:tav tm="0">
                                          <p:val>
                                            <p:strVal val="0-#ppt_w/2"/>
                                          </p:val>
                                        </p:tav>
                                        <p:tav tm="100000">
                                          <p:val>
                                            <p:strVal val="#ppt_x"/>
                                          </p:val>
                                        </p:tav>
                                      </p:tavLst>
                                    </p:anim>
                                    <p:anim calcmode="lin" valueType="num">
                                      <p:cBhvr additive="base">
                                        <p:cTn id="26" dur="500" fill="hold"/>
                                        <p:tgtEl>
                                          <p:spTgt spid="5126"/>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5131"/>
                                        </p:tgtEl>
                                        <p:attrNameLst>
                                          <p:attrName>style.visibility</p:attrName>
                                        </p:attrNameLst>
                                      </p:cBhvr>
                                      <p:to>
                                        <p:strVal val="visible"/>
                                      </p:to>
                                    </p:set>
                                    <p:anim calcmode="lin" valueType="num">
                                      <p:cBhvr additive="base">
                                        <p:cTn id="31" dur="500" fill="hold"/>
                                        <p:tgtEl>
                                          <p:spTgt spid="5131"/>
                                        </p:tgtEl>
                                        <p:attrNameLst>
                                          <p:attrName>ppt_x</p:attrName>
                                        </p:attrNameLst>
                                      </p:cBhvr>
                                      <p:tavLst>
                                        <p:tav tm="0">
                                          <p:val>
                                            <p:strVal val="0-#ppt_w/2"/>
                                          </p:val>
                                        </p:tav>
                                        <p:tav tm="100000">
                                          <p:val>
                                            <p:strVal val="#ppt_x"/>
                                          </p:val>
                                        </p:tav>
                                      </p:tavLst>
                                    </p:anim>
                                    <p:anim calcmode="lin" valueType="num">
                                      <p:cBhvr additive="base">
                                        <p:cTn id="32" dur="500" fill="hold"/>
                                        <p:tgtEl>
                                          <p:spTgt spid="5131"/>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5127"/>
                                        </p:tgtEl>
                                        <p:attrNameLst>
                                          <p:attrName>style.visibility</p:attrName>
                                        </p:attrNameLst>
                                      </p:cBhvr>
                                      <p:to>
                                        <p:strVal val="visible"/>
                                      </p:to>
                                    </p:set>
                                    <p:anim calcmode="lin" valueType="num">
                                      <p:cBhvr additive="base">
                                        <p:cTn id="37" dur="500" fill="hold"/>
                                        <p:tgtEl>
                                          <p:spTgt spid="5127"/>
                                        </p:tgtEl>
                                        <p:attrNameLst>
                                          <p:attrName>ppt_x</p:attrName>
                                        </p:attrNameLst>
                                      </p:cBhvr>
                                      <p:tavLst>
                                        <p:tav tm="0">
                                          <p:val>
                                            <p:strVal val="0-#ppt_w/2"/>
                                          </p:val>
                                        </p:tav>
                                        <p:tav tm="100000">
                                          <p:val>
                                            <p:strVal val="#ppt_x"/>
                                          </p:val>
                                        </p:tav>
                                      </p:tavLst>
                                    </p:anim>
                                    <p:anim calcmode="lin" valueType="num">
                                      <p:cBhvr additive="base">
                                        <p:cTn id="38" dur="500" fill="hold"/>
                                        <p:tgtEl>
                                          <p:spTgt spid="51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8" name="Rectangle 4"/>
          <p:cNvSpPr>
            <a:spLocks noGrp="1" noChangeArrowheads="1"/>
          </p:cNvSpPr>
          <p:nvPr>
            <p:ph type="title"/>
          </p:nvPr>
        </p:nvSpPr>
        <p:spPr>
          <a:xfrm>
            <a:off x="685800" y="152400"/>
            <a:ext cx="7772400" cy="419100"/>
          </a:xfrm>
        </p:spPr>
        <p:txBody>
          <a:bodyPr>
            <a:normAutofit fontScale="90000"/>
          </a:bodyPr>
          <a:lstStyle/>
          <a:p>
            <a:r>
              <a:rPr lang="en-US" sz="3200" b="1" dirty="0"/>
              <a:t>Other Points on the Valence Bond Theory</a:t>
            </a:r>
            <a:endParaRPr lang="en-CA" sz="3200" b="1" dirty="0"/>
          </a:p>
        </p:txBody>
      </p:sp>
      <p:sp>
        <p:nvSpPr>
          <p:cNvPr id="6149" name="Rectangle 5"/>
          <p:cNvSpPr>
            <a:spLocks noGrp="1" noChangeArrowheads="1"/>
          </p:cNvSpPr>
          <p:nvPr>
            <p:ph idx="1"/>
          </p:nvPr>
        </p:nvSpPr>
        <p:spPr>
          <a:xfrm>
            <a:off x="685800" y="609600"/>
            <a:ext cx="7772400" cy="6019800"/>
          </a:xfrm>
        </p:spPr>
        <p:txBody>
          <a:bodyPr>
            <a:normAutofit/>
          </a:bodyPr>
          <a:lstStyle/>
          <a:p>
            <a:pPr>
              <a:lnSpc>
                <a:spcPct val="90000"/>
              </a:lnSpc>
            </a:pPr>
            <a:r>
              <a:rPr lang="en-US" sz="2800" dirty="0"/>
              <a:t>This theory can also be applied to molecules with more than two </a:t>
            </a:r>
            <a:r>
              <a:rPr lang="en-US" sz="2800" dirty="0" smtClean="0"/>
              <a:t>atoms.</a:t>
            </a:r>
            <a:endParaRPr lang="en-US" sz="2800" dirty="0"/>
          </a:p>
          <a:p>
            <a:pPr>
              <a:lnSpc>
                <a:spcPct val="90000"/>
              </a:lnSpc>
            </a:pPr>
            <a:r>
              <a:rPr lang="en-US" sz="2800" dirty="0"/>
              <a:t>Each covalent bond results in a new combined orbital with two oppositely spinning electrons.</a:t>
            </a:r>
          </a:p>
          <a:p>
            <a:pPr>
              <a:lnSpc>
                <a:spcPct val="90000"/>
              </a:lnSpc>
            </a:pPr>
            <a:r>
              <a:rPr lang="en-US" sz="2800" dirty="0"/>
              <a:t>In order for atoms to bond according to the valence bond model, the </a:t>
            </a:r>
            <a:r>
              <a:rPr lang="en-US" sz="2800" dirty="0" smtClean="0"/>
              <a:t>orbitals combining </a:t>
            </a:r>
            <a:r>
              <a:rPr lang="en-US" sz="2800" dirty="0"/>
              <a:t>must </a:t>
            </a:r>
            <a:r>
              <a:rPr lang="en-US" sz="2800" dirty="0" smtClean="0"/>
              <a:t>start with </a:t>
            </a:r>
            <a:r>
              <a:rPr lang="en-US" sz="2800" dirty="0"/>
              <a:t>an unpaired electron</a:t>
            </a:r>
            <a:r>
              <a:rPr lang="en-US" sz="2800" dirty="0" smtClean="0"/>
              <a:t>.</a:t>
            </a:r>
          </a:p>
          <a:p>
            <a:pPr marL="0" indent="0">
              <a:lnSpc>
                <a:spcPct val="90000"/>
              </a:lnSpc>
              <a:buNone/>
            </a:pPr>
            <a:endParaRPr lang="en-US" sz="2800" dirty="0"/>
          </a:p>
          <a:p>
            <a:pPr marL="0" indent="0">
              <a:lnSpc>
                <a:spcPct val="90000"/>
              </a:lnSpc>
              <a:buNone/>
            </a:pPr>
            <a:r>
              <a:rPr lang="en-US" sz="2800" b="1" dirty="0" smtClean="0"/>
              <a:t>Question: </a:t>
            </a:r>
            <a:r>
              <a:rPr lang="en-US" sz="2800" dirty="0" smtClean="0"/>
              <a:t>Use the valence bond theory to show the bonding in CCl</a:t>
            </a:r>
            <a:r>
              <a:rPr lang="en-US" sz="2800" baseline="-25000" dirty="0" smtClean="0"/>
              <a:t>4</a:t>
            </a:r>
            <a:r>
              <a:rPr lang="en-US" sz="2800" dirty="0" smtClean="0"/>
              <a:t>.</a:t>
            </a:r>
          </a:p>
          <a:p>
            <a:pPr marL="0" indent="0">
              <a:lnSpc>
                <a:spcPct val="90000"/>
              </a:lnSpc>
              <a:buNone/>
            </a:pPr>
            <a:r>
              <a:rPr lang="en-US" sz="2800" b="1" dirty="0" smtClean="0"/>
              <a:t>Answer:</a:t>
            </a:r>
            <a:r>
              <a:rPr lang="en-US" sz="2800" dirty="0" smtClean="0"/>
              <a:t> According the </a:t>
            </a:r>
            <a:r>
              <a:rPr lang="en-US" sz="2800" dirty="0" err="1" smtClean="0"/>
              <a:t>the</a:t>
            </a:r>
            <a:r>
              <a:rPr lang="en-US" sz="2800" dirty="0" smtClean="0"/>
              <a:t> VBT, carbon can only make 2 bonds (using the 2 single electrons in the 2p orbital) but we know that carbon makes 4 bonds.</a:t>
            </a:r>
          </a:p>
          <a:p>
            <a:pPr marL="0" indent="0" algn="ctr">
              <a:lnSpc>
                <a:spcPct val="90000"/>
              </a:lnSpc>
              <a:buNone/>
            </a:pPr>
            <a:r>
              <a:rPr lang="en-US" sz="2800" b="1" dirty="0" smtClean="0"/>
              <a:t>WE NEED A NEW THEORY!!!</a:t>
            </a:r>
          </a:p>
          <a:p>
            <a:pPr marL="0" indent="0">
              <a:lnSpc>
                <a:spcPct val="90000"/>
              </a:lnSpc>
              <a:buNone/>
            </a:pPr>
            <a:endParaRPr lang="en-US" sz="2800" dirty="0" smtClean="0"/>
          </a:p>
          <a:p>
            <a:pPr marL="0" indent="0">
              <a:lnSpc>
                <a:spcPct val="90000"/>
              </a:lnSpc>
              <a:buNone/>
            </a:pPr>
            <a:endParaRPr lang="en-CA" sz="2800" dirty="0"/>
          </a:p>
        </p:txBody>
      </p:sp>
    </p:spTree>
    <p:extLst>
      <p:ext uri="{BB962C8B-B14F-4D97-AF65-F5344CB8AC3E}">
        <p14:creationId xmlns:p14="http://schemas.microsoft.com/office/powerpoint/2010/main" val="10814096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anim calcmode="lin" valueType="num">
                                      <p:cBhvr additive="base">
                                        <p:cTn id="7" dur="500" fill="hold"/>
                                        <p:tgtEl>
                                          <p:spTgt spid="614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9">
                                            <p:txEl>
                                              <p:pRg st="1" end="1"/>
                                            </p:txEl>
                                          </p:spTgt>
                                        </p:tgtEl>
                                        <p:attrNameLst>
                                          <p:attrName>style.visibility</p:attrName>
                                        </p:attrNameLst>
                                      </p:cBhvr>
                                      <p:to>
                                        <p:strVal val="visible"/>
                                      </p:to>
                                    </p:set>
                                    <p:anim calcmode="lin" valueType="num">
                                      <p:cBhvr additive="base">
                                        <p:cTn id="13" dur="500" fill="hold"/>
                                        <p:tgtEl>
                                          <p:spTgt spid="614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149">
                                            <p:txEl>
                                              <p:pRg st="2" end="2"/>
                                            </p:txEl>
                                          </p:spTgt>
                                        </p:tgtEl>
                                        <p:attrNameLst>
                                          <p:attrName>style.visibility</p:attrName>
                                        </p:attrNameLst>
                                      </p:cBhvr>
                                      <p:to>
                                        <p:strVal val="visible"/>
                                      </p:to>
                                    </p:set>
                                    <p:anim calcmode="lin" valueType="num">
                                      <p:cBhvr additive="base">
                                        <p:cTn id="19" dur="500" fill="hold"/>
                                        <p:tgtEl>
                                          <p:spTgt spid="614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14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149">
                                            <p:txEl>
                                              <p:pRg st="4" end="4"/>
                                            </p:txEl>
                                          </p:spTgt>
                                        </p:tgtEl>
                                        <p:attrNameLst>
                                          <p:attrName>style.visibility</p:attrName>
                                        </p:attrNameLst>
                                      </p:cBhvr>
                                      <p:to>
                                        <p:strVal val="visible"/>
                                      </p:to>
                                    </p:set>
                                    <p:anim calcmode="lin" valueType="num">
                                      <p:cBhvr additive="base">
                                        <p:cTn id="25" dur="500" fill="hold"/>
                                        <p:tgtEl>
                                          <p:spTgt spid="614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14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149">
                                            <p:txEl>
                                              <p:pRg st="5" end="5"/>
                                            </p:txEl>
                                          </p:spTgt>
                                        </p:tgtEl>
                                        <p:attrNameLst>
                                          <p:attrName>style.visibility</p:attrName>
                                        </p:attrNameLst>
                                      </p:cBhvr>
                                      <p:to>
                                        <p:strVal val="visible"/>
                                      </p:to>
                                    </p:set>
                                    <p:anim calcmode="lin" valueType="num">
                                      <p:cBhvr additive="base">
                                        <p:cTn id="31" dur="500" fill="hold"/>
                                        <p:tgtEl>
                                          <p:spTgt spid="6149">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14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149">
                                            <p:txEl>
                                              <p:pRg st="6" end="6"/>
                                            </p:txEl>
                                          </p:spTgt>
                                        </p:tgtEl>
                                        <p:attrNameLst>
                                          <p:attrName>style.visibility</p:attrName>
                                        </p:attrNameLst>
                                      </p:cBhvr>
                                      <p:to>
                                        <p:strVal val="visible"/>
                                      </p:to>
                                    </p:set>
                                    <p:anim calcmode="lin" valueType="num">
                                      <p:cBhvr additive="base">
                                        <p:cTn id="37" dur="500" fill="hold"/>
                                        <p:tgtEl>
                                          <p:spTgt spid="6149">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614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build="p"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286000"/>
            <a:ext cx="7772400" cy="1143000"/>
          </a:xfrm>
        </p:spPr>
        <p:txBody>
          <a:bodyPr/>
          <a:lstStyle/>
          <a:p>
            <a:r>
              <a:rPr lang="en-CA" b="1"/>
              <a:t>Hybridization</a:t>
            </a:r>
          </a:p>
        </p:txBody>
      </p:sp>
    </p:spTree>
    <p:extLst>
      <p:ext uri="{BB962C8B-B14F-4D97-AF65-F5344CB8AC3E}">
        <p14:creationId xmlns:p14="http://schemas.microsoft.com/office/powerpoint/2010/main" val="262796147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260648"/>
            <a:ext cx="8305800" cy="609600"/>
          </a:xfrm>
        </p:spPr>
        <p:txBody>
          <a:bodyPr>
            <a:normAutofit fontScale="90000"/>
          </a:bodyPr>
          <a:lstStyle/>
          <a:p>
            <a:r>
              <a:rPr lang="en-CA" sz="3600" b="1" dirty="0"/>
              <a:t>More on the Valence Bond Theory (VBT)</a:t>
            </a:r>
          </a:p>
        </p:txBody>
      </p:sp>
      <p:sp>
        <p:nvSpPr>
          <p:cNvPr id="3075" name="Rectangle 3"/>
          <p:cNvSpPr>
            <a:spLocks noGrp="1" noChangeArrowheads="1"/>
          </p:cNvSpPr>
          <p:nvPr>
            <p:ph idx="1"/>
          </p:nvPr>
        </p:nvSpPr>
        <p:spPr>
          <a:xfrm>
            <a:off x="609600" y="980728"/>
            <a:ext cx="8001000" cy="5029200"/>
          </a:xfrm>
        </p:spPr>
        <p:txBody>
          <a:bodyPr/>
          <a:lstStyle/>
          <a:p>
            <a:pPr>
              <a:lnSpc>
                <a:spcPct val="90000"/>
              </a:lnSpc>
            </a:pPr>
            <a:r>
              <a:rPr lang="en-CA" sz="3000" dirty="0"/>
              <a:t>The VBT can not be used to explain the bonding in most covalent compounds and polyatomic ions.</a:t>
            </a:r>
          </a:p>
          <a:p>
            <a:pPr>
              <a:lnSpc>
                <a:spcPct val="90000"/>
              </a:lnSpc>
            </a:pPr>
            <a:r>
              <a:rPr lang="en-CA" sz="3000" dirty="0"/>
              <a:t>It also can not be used to explain multiple bonds, therefore we need a new theory.  </a:t>
            </a:r>
          </a:p>
          <a:p>
            <a:pPr>
              <a:lnSpc>
                <a:spcPct val="90000"/>
              </a:lnSpc>
            </a:pPr>
            <a:r>
              <a:rPr lang="en-CA" sz="3000" dirty="0"/>
              <a:t>The following VBT points are still valid.</a:t>
            </a:r>
          </a:p>
          <a:p>
            <a:pPr>
              <a:lnSpc>
                <a:spcPct val="90000"/>
              </a:lnSpc>
              <a:buFontTx/>
              <a:buNone/>
            </a:pPr>
            <a:r>
              <a:rPr lang="en-CA" sz="3000" dirty="0"/>
              <a:t>	1.	Simple molecules bond according to the VBT with regular atomic orbitals.</a:t>
            </a:r>
          </a:p>
          <a:p>
            <a:pPr>
              <a:lnSpc>
                <a:spcPct val="90000"/>
              </a:lnSpc>
              <a:buFontTx/>
              <a:buNone/>
            </a:pPr>
            <a:r>
              <a:rPr lang="en-CA" sz="3000" dirty="0"/>
              <a:t>	2.	A covalent bond results from the overlapping of 1 orbital from each atom in the bond.</a:t>
            </a:r>
          </a:p>
        </p:txBody>
      </p:sp>
    </p:spTree>
    <p:extLst>
      <p:ext uri="{BB962C8B-B14F-4D97-AF65-F5344CB8AC3E}">
        <p14:creationId xmlns:p14="http://schemas.microsoft.com/office/powerpoint/2010/main" val="260533770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188640"/>
            <a:ext cx="7772400" cy="533400"/>
          </a:xfrm>
        </p:spPr>
        <p:txBody>
          <a:bodyPr>
            <a:normAutofit fontScale="90000"/>
          </a:bodyPr>
          <a:lstStyle/>
          <a:p>
            <a:r>
              <a:rPr lang="en-CA" b="1" dirty="0"/>
              <a:t>HYBRIDIZATION THEORY</a:t>
            </a:r>
          </a:p>
        </p:txBody>
      </p:sp>
      <p:sp>
        <p:nvSpPr>
          <p:cNvPr id="4099" name="Rectangle 3"/>
          <p:cNvSpPr>
            <a:spLocks noGrp="1" noChangeArrowheads="1"/>
          </p:cNvSpPr>
          <p:nvPr>
            <p:ph idx="1"/>
          </p:nvPr>
        </p:nvSpPr>
        <p:spPr>
          <a:xfrm>
            <a:off x="685800" y="764704"/>
            <a:ext cx="7772400" cy="4724400"/>
          </a:xfrm>
        </p:spPr>
        <p:txBody>
          <a:bodyPr>
            <a:normAutofit lnSpcReduction="10000"/>
          </a:bodyPr>
          <a:lstStyle/>
          <a:p>
            <a:r>
              <a:rPr lang="en-CA" sz="2800" dirty="0"/>
              <a:t>Will explain the bonding in molecules that do not fit into the VBT.</a:t>
            </a:r>
          </a:p>
          <a:p>
            <a:r>
              <a:rPr lang="en-CA" sz="2800" dirty="0"/>
              <a:t>It hypothesizes that the central atom makes new orbitals before bonding with the other atom.</a:t>
            </a:r>
          </a:p>
          <a:p>
            <a:r>
              <a:rPr lang="en-CA" sz="2800" dirty="0"/>
              <a:t>These new orbitals are called “hybrid” orbitals and are formed by combining the atoms atomic s, p and d orbitals.</a:t>
            </a:r>
          </a:p>
          <a:p>
            <a:r>
              <a:rPr lang="en-CA" sz="2800" dirty="0"/>
              <a:t>The orbitals that combine to make the hybrid orbitals must all come from the same energy level.</a:t>
            </a:r>
          </a:p>
          <a:p>
            <a:r>
              <a:rPr lang="en-CA" sz="2800" dirty="0"/>
              <a:t>i.e.  4s, 4p’s and 4d’s not 4s, 4p’s and 3d’s. </a:t>
            </a:r>
          </a:p>
        </p:txBody>
      </p:sp>
    </p:spTree>
    <p:extLst>
      <p:ext uri="{BB962C8B-B14F-4D97-AF65-F5344CB8AC3E}">
        <p14:creationId xmlns:p14="http://schemas.microsoft.com/office/powerpoint/2010/main" val="150147612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idx="1"/>
          </p:nvPr>
        </p:nvSpPr>
        <p:spPr>
          <a:xfrm>
            <a:off x="685800" y="304800"/>
            <a:ext cx="7772400" cy="5791200"/>
          </a:xfrm>
        </p:spPr>
        <p:txBody>
          <a:bodyPr/>
          <a:lstStyle/>
          <a:p>
            <a:r>
              <a:rPr lang="en-CA" sz="2800" dirty="0"/>
              <a:t>For each hybrid orbital needed, you must use 1 atomic orbital.</a:t>
            </a:r>
          </a:p>
          <a:p>
            <a:r>
              <a:rPr lang="en-CA" sz="2800" dirty="0"/>
              <a:t>I.e. CCl</a:t>
            </a:r>
            <a:r>
              <a:rPr lang="en-CA" sz="2800" baseline="-25000" dirty="0"/>
              <a:t>4</a:t>
            </a:r>
            <a:r>
              <a:rPr lang="en-CA" sz="2800" dirty="0"/>
              <a:t> needs 4 hybrid orbitals, therefore you add 4 atomic orbitals together from the C  (2s+ 2p+ 2p+2p) = 4 x 2sp</a:t>
            </a:r>
            <a:r>
              <a:rPr lang="en-CA" sz="2800" baseline="30000" dirty="0"/>
              <a:t>3</a:t>
            </a:r>
            <a:r>
              <a:rPr lang="en-CA" sz="2800" dirty="0"/>
              <a:t> orbitals</a:t>
            </a:r>
          </a:p>
          <a:p>
            <a:r>
              <a:rPr lang="en-CA" sz="2800" dirty="0"/>
              <a:t>The type of orbital is named based upon what is added together.</a:t>
            </a:r>
          </a:p>
          <a:p>
            <a:r>
              <a:rPr lang="en-CA" sz="2800" dirty="0"/>
              <a:t>If one s orbital is added to 2 p orbitals you get sp</a:t>
            </a:r>
            <a:r>
              <a:rPr lang="en-CA" sz="2800" baseline="30000" dirty="0"/>
              <a:t>2</a:t>
            </a:r>
            <a:r>
              <a:rPr lang="en-CA" sz="2800" dirty="0"/>
              <a:t> hybrid orbitals.</a:t>
            </a:r>
          </a:p>
          <a:p>
            <a:r>
              <a:rPr lang="en-CA" sz="2800" dirty="0"/>
              <a:t>When atomic orbitals combine to form hybrid orbitals, the new orbitals all have equal </a:t>
            </a:r>
            <a:r>
              <a:rPr lang="en-CA" sz="2800" dirty="0" smtClean="0"/>
              <a:t>energy.</a:t>
            </a:r>
            <a:endParaRPr lang="en-CA" sz="2800" dirty="0"/>
          </a:p>
        </p:txBody>
      </p:sp>
    </p:spTree>
    <p:extLst>
      <p:ext uri="{BB962C8B-B14F-4D97-AF65-F5344CB8AC3E}">
        <p14:creationId xmlns:p14="http://schemas.microsoft.com/office/powerpoint/2010/main" val="262080306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457200"/>
            <a:ext cx="8153400" cy="5638800"/>
          </a:xfrm>
        </p:spPr>
        <p:txBody>
          <a:bodyPr/>
          <a:lstStyle/>
          <a:p>
            <a:r>
              <a:rPr lang="en-CA" sz="2800" dirty="0"/>
              <a:t>Since the set of hybrid orbitals all have equal energy, electrons that were originally paired may split and move to an unoccupied orbital.</a:t>
            </a:r>
          </a:p>
          <a:p>
            <a:r>
              <a:rPr lang="en-CA" sz="2800" dirty="0"/>
              <a:t>Hybrid orbitals are needed in the following cases;</a:t>
            </a:r>
          </a:p>
          <a:p>
            <a:pPr>
              <a:buFontTx/>
              <a:buNone/>
            </a:pPr>
            <a:r>
              <a:rPr lang="en-CA" sz="2800" dirty="0"/>
              <a:t>	1.	</a:t>
            </a:r>
            <a:r>
              <a:rPr lang="en-CA" sz="2800" b="1" dirty="0"/>
              <a:t>Sigma Bonds</a:t>
            </a:r>
            <a:r>
              <a:rPr lang="en-CA" sz="2800" dirty="0"/>
              <a:t>- 1 hybrid orbital with 1 	electron</a:t>
            </a:r>
          </a:p>
          <a:p>
            <a:pPr>
              <a:buFontTx/>
              <a:buNone/>
            </a:pPr>
            <a:r>
              <a:rPr lang="en-CA" sz="2800" dirty="0"/>
              <a:t>	2.	</a:t>
            </a:r>
            <a:r>
              <a:rPr lang="en-CA" sz="2800" b="1" dirty="0"/>
              <a:t>Lone Pairs</a:t>
            </a:r>
            <a:r>
              <a:rPr lang="en-CA" sz="2800" dirty="0"/>
              <a:t>- 1 hybrid orbital with 2 electrons.</a:t>
            </a:r>
          </a:p>
          <a:p>
            <a:pPr>
              <a:buFontTx/>
              <a:buNone/>
            </a:pPr>
            <a:r>
              <a:rPr lang="en-CA" sz="2800" dirty="0"/>
              <a:t>	3.	</a:t>
            </a:r>
            <a:r>
              <a:rPr lang="en-CA" sz="2800" b="1" dirty="0"/>
              <a:t>Co-Ordinate Covalent Bonds</a:t>
            </a:r>
            <a:r>
              <a:rPr lang="en-CA" sz="2800" dirty="0"/>
              <a:t>- 1 hybrid 	orbital with 2 electrons.</a:t>
            </a:r>
          </a:p>
          <a:p>
            <a:pPr>
              <a:buFontTx/>
              <a:buNone/>
            </a:pPr>
            <a:endParaRPr lang="en-CA" sz="2800" dirty="0"/>
          </a:p>
          <a:p>
            <a:r>
              <a:rPr lang="en-CA" sz="2800" dirty="0"/>
              <a:t>Pi bonds do not get hybrid orbitals, they are formed using regular atomic p orbitals with 1 electron.</a:t>
            </a:r>
          </a:p>
        </p:txBody>
      </p:sp>
    </p:spTree>
    <p:extLst>
      <p:ext uri="{BB962C8B-B14F-4D97-AF65-F5344CB8AC3E}">
        <p14:creationId xmlns:p14="http://schemas.microsoft.com/office/powerpoint/2010/main" val="18238435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26988"/>
            <a:ext cx="7772400" cy="685801"/>
          </a:xfrm>
        </p:spPr>
        <p:txBody>
          <a:bodyPr>
            <a:normAutofit fontScale="90000"/>
          </a:bodyPr>
          <a:lstStyle/>
          <a:p>
            <a:r>
              <a:rPr lang="en-CA"/>
              <a:t>Homework Questions</a:t>
            </a:r>
          </a:p>
        </p:txBody>
      </p:sp>
      <p:sp>
        <p:nvSpPr>
          <p:cNvPr id="7171" name="Rectangle 3"/>
          <p:cNvSpPr>
            <a:spLocks noGrp="1" noChangeArrowheads="1"/>
          </p:cNvSpPr>
          <p:nvPr>
            <p:ph idx="1"/>
          </p:nvPr>
        </p:nvSpPr>
        <p:spPr>
          <a:xfrm>
            <a:off x="685800" y="692150"/>
            <a:ext cx="7772400" cy="4724400"/>
          </a:xfrm>
        </p:spPr>
        <p:txBody>
          <a:bodyPr/>
          <a:lstStyle/>
          <a:p>
            <a:pPr marL="609600" indent="-609600">
              <a:lnSpc>
                <a:spcPct val="90000"/>
              </a:lnSpc>
              <a:buFontTx/>
              <a:buNone/>
            </a:pPr>
            <a:r>
              <a:rPr lang="en-CA" sz="2800" dirty="0"/>
              <a:t>For each example do the following;</a:t>
            </a:r>
          </a:p>
          <a:p>
            <a:pPr marL="609600" indent="-609600">
              <a:lnSpc>
                <a:spcPct val="90000"/>
              </a:lnSpc>
            </a:pPr>
            <a:r>
              <a:rPr lang="en-CA" sz="2800" dirty="0"/>
              <a:t>Lewis Diagram</a:t>
            </a:r>
          </a:p>
          <a:p>
            <a:pPr marL="609600" indent="-609600">
              <a:lnSpc>
                <a:spcPct val="90000"/>
              </a:lnSpc>
            </a:pPr>
            <a:r>
              <a:rPr lang="en-CA" sz="2800" dirty="0"/>
              <a:t>Short Form Energy Level Diagram for the Central Atom </a:t>
            </a:r>
          </a:p>
          <a:p>
            <a:pPr marL="609600" indent="-609600">
              <a:lnSpc>
                <a:spcPct val="90000"/>
              </a:lnSpc>
            </a:pPr>
            <a:r>
              <a:rPr lang="en-CA" sz="2800" dirty="0"/>
              <a:t>Hybridization</a:t>
            </a:r>
          </a:p>
          <a:p>
            <a:pPr marL="609600" indent="-609600">
              <a:lnSpc>
                <a:spcPct val="90000"/>
              </a:lnSpc>
            </a:pPr>
            <a:r>
              <a:rPr lang="en-CA" sz="2800" dirty="0"/>
              <a:t>Name of Shape</a:t>
            </a:r>
          </a:p>
          <a:p>
            <a:pPr marL="609600" indent="-609600">
              <a:lnSpc>
                <a:spcPct val="90000"/>
              </a:lnSpc>
            </a:pPr>
            <a:r>
              <a:rPr lang="en-CA" sz="2800" dirty="0"/>
              <a:t>3D Representation</a:t>
            </a:r>
          </a:p>
          <a:p>
            <a:pPr marL="609600" indent="-609600">
              <a:lnSpc>
                <a:spcPct val="90000"/>
              </a:lnSpc>
            </a:pPr>
            <a:r>
              <a:rPr lang="en-CA" sz="2800" dirty="0"/>
              <a:t>Angle</a:t>
            </a:r>
          </a:p>
          <a:p>
            <a:pPr marL="609600" indent="-609600">
              <a:lnSpc>
                <a:spcPct val="90000"/>
              </a:lnSpc>
            </a:pPr>
            <a:r>
              <a:rPr lang="en-CA" sz="2800" dirty="0"/>
              <a:t>Polarity</a:t>
            </a:r>
          </a:p>
          <a:p>
            <a:pPr marL="609600" indent="-609600">
              <a:lnSpc>
                <a:spcPct val="90000"/>
              </a:lnSpc>
            </a:pPr>
            <a:r>
              <a:rPr lang="en-CA" sz="2800" dirty="0"/>
              <a:t>Intermolecular Forces</a:t>
            </a:r>
          </a:p>
        </p:txBody>
      </p:sp>
    </p:spTree>
    <p:extLst>
      <p:ext uri="{BB962C8B-B14F-4D97-AF65-F5344CB8AC3E}">
        <p14:creationId xmlns:p14="http://schemas.microsoft.com/office/powerpoint/2010/main" val="136621404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lstStyle/>
          <a:p>
            <a:r>
              <a:rPr lang="en-US" sz="3200" b="1" dirty="0" smtClean="0"/>
              <a:t>Types of Solids</a:t>
            </a:r>
            <a:endParaRPr lang="en-CA" sz="3200" b="1" dirty="0"/>
          </a:p>
        </p:txBody>
      </p:sp>
      <p:sp>
        <p:nvSpPr>
          <p:cNvPr id="3" name="Content Placeholder 2"/>
          <p:cNvSpPr>
            <a:spLocks noGrp="1"/>
          </p:cNvSpPr>
          <p:nvPr>
            <p:ph idx="1"/>
          </p:nvPr>
        </p:nvSpPr>
        <p:spPr>
          <a:xfrm>
            <a:off x="457200" y="908720"/>
            <a:ext cx="8229600" cy="5616624"/>
          </a:xfrm>
        </p:spPr>
        <p:txBody>
          <a:bodyPr/>
          <a:lstStyle/>
          <a:p>
            <a:r>
              <a:rPr lang="en-US" sz="2800" dirty="0" smtClean="0"/>
              <a:t>Read and make notes on Section 4.8 </a:t>
            </a:r>
            <a:r>
              <a:rPr lang="en-US" sz="2800" dirty="0" err="1" smtClean="0"/>
              <a:t>pg</a:t>
            </a:r>
            <a:r>
              <a:rPr lang="en-US" sz="2800" dirty="0" smtClean="0"/>
              <a:t> 248-254</a:t>
            </a:r>
          </a:p>
          <a:p>
            <a:r>
              <a:rPr lang="en-US" sz="2800" dirty="0" smtClean="0"/>
              <a:t>Construct a chart to compare the types of solids; Ionic, Metallic, Molecular (polar </a:t>
            </a:r>
            <a:r>
              <a:rPr lang="en-US" sz="2800" dirty="0" err="1" smtClean="0"/>
              <a:t>vs</a:t>
            </a:r>
            <a:r>
              <a:rPr lang="en-US" sz="2800" dirty="0" smtClean="0"/>
              <a:t> Non-polar) and Network Crystals with respect to types of particles making up the solids, </a:t>
            </a:r>
            <a:r>
              <a:rPr lang="en-US" sz="2800" dirty="0" err="1"/>
              <a:t>intramolecular</a:t>
            </a:r>
            <a:r>
              <a:rPr lang="en-US" sz="2800" dirty="0"/>
              <a:t> forces, intermolecular forces, </a:t>
            </a:r>
            <a:r>
              <a:rPr lang="en-US" sz="2800" dirty="0" smtClean="0"/>
              <a:t>melting/boiling point, state at room temp, conductivity of electricity, hardness, </a:t>
            </a:r>
            <a:r>
              <a:rPr lang="en-US" sz="2800" dirty="0" err="1" smtClean="0"/>
              <a:t>lustre</a:t>
            </a:r>
            <a:r>
              <a:rPr lang="en-US" sz="2800" dirty="0" smtClean="0"/>
              <a:t>, solubility in water.</a:t>
            </a:r>
          </a:p>
          <a:p>
            <a:r>
              <a:rPr lang="en-US" sz="2800" dirty="0" smtClean="0"/>
              <a:t>Also give examples of each type.</a:t>
            </a:r>
            <a:endParaRPr lang="en-CA" sz="2800" dirty="0"/>
          </a:p>
        </p:txBody>
      </p:sp>
    </p:spTree>
    <p:extLst>
      <p:ext uri="{BB962C8B-B14F-4D97-AF65-F5344CB8AC3E}">
        <p14:creationId xmlns:p14="http://schemas.microsoft.com/office/powerpoint/2010/main" val="11578464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8313" y="404813"/>
            <a:ext cx="8229600" cy="6192837"/>
          </a:xfrm>
        </p:spPr>
        <p:txBody>
          <a:bodyPr rtlCol="0">
            <a:normAutofit fontScale="92500"/>
          </a:bodyPr>
          <a:lstStyle/>
          <a:p>
            <a:pPr fontAlgn="auto">
              <a:spcAft>
                <a:spcPts val="0"/>
              </a:spcAft>
              <a:buFont typeface="Arial" pitchFamily="34" charset="0"/>
              <a:buChar char="•"/>
              <a:defRPr/>
            </a:pPr>
            <a:r>
              <a:rPr lang="en-CA" sz="2800" dirty="0"/>
              <a:t>The best that can be done is to describe the probability of finding an electron in a specific location.</a:t>
            </a:r>
          </a:p>
          <a:p>
            <a:pPr fontAlgn="auto">
              <a:spcAft>
                <a:spcPts val="0"/>
              </a:spcAft>
              <a:buFont typeface="Arial" pitchFamily="34" charset="0"/>
              <a:buChar char="•"/>
              <a:defRPr/>
            </a:pPr>
            <a:r>
              <a:rPr lang="en-CA" sz="2800" dirty="0" smtClean="0"/>
              <a:t>The </a:t>
            </a:r>
            <a:r>
              <a:rPr lang="en-CA" sz="2800" dirty="0"/>
              <a:t>“shapes” of the electron orbitals are 3-D electron probability densities created by physicists using wave functions (the mathematical probability of finding an electron in a certain region of space</a:t>
            </a:r>
            <a:r>
              <a:rPr lang="en-CA" sz="2800" dirty="0" smtClean="0"/>
              <a:t>.)</a:t>
            </a:r>
            <a:endParaRPr lang="en-CA" sz="2800" dirty="0"/>
          </a:p>
          <a:p>
            <a:pPr fontAlgn="auto">
              <a:spcAft>
                <a:spcPts val="0"/>
              </a:spcAft>
              <a:buFont typeface="Arial" pitchFamily="34" charset="0"/>
              <a:buChar char="•"/>
              <a:defRPr/>
            </a:pPr>
            <a:r>
              <a:rPr lang="en-CA" sz="2800" dirty="0"/>
              <a:t>Electrons have the ability to jump to these different orbitals if they absorb sufficient quanta of energy.</a:t>
            </a:r>
          </a:p>
          <a:p>
            <a:pPr fontAlgn="auto">
              <a:spcAft>
                <a:spcPts val="0"/>
              </a:spcAft>
              <a:buFont typeface="Arial" pitchFamily="34" charset="0"/>
              <a:buChar char="•"/>
              <a:defRPr/>
            </a:pPr>
            <a:r>
              <a:rPr lang="en-CA" sz="2800" dirty="0" smtClean="0"/>
              <a:t>Two main points of the Quantum Mechanical model were:</a:t>
            </a:r>
          </a:p>
          <a:p>
            <a:pPr marL="514350" indent="-514350" fontAlgn="auto">
              <a:spcAft>
                <a:spcPts val="0"/>
              </a:spcAft>
              <a:buFont typeface="+mj-lt"/>
              <a:buAutoNum type="arabicPeriod"/>
              <a:defRPr/>
            </a:pPr>
            <a:r>
              <a:rPr lang="en-CA" sz="2800" dirty="0" smtClean="0"/>
              <a:t>Electrons can be in different orbitals by absorbing or emitting quanta of energy.</a:t>
            </a:r>
          </a:p>
          <a:p>
            <a:pPr marL="514350" indent="-514350" fontAlgn="auto">
              <a:spcAft>
                <a:spcPts val="0"/>
              </a:spcAft>
              <a:buFont typeface="+mj-lt"/>
              <a:buAutoNum type="arabicPeriod"/>
              <a:defRPr/>
            </a:pPr>
            <a:r>
              <a:rPr lang="en-CA" sz="2800" dirty="0" smtClean="0"/>
              <a:t>The location of electrons is given by a probability distribution.</a:t>
            </a:r>
            <a:endParaRPr lang="en-CA" sz="28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514600"/>
            <a:ext cx="7772400" cy="1143000"/>
          </a:xfrm>
        </p:spPr>
        <p:txBody>
          <a:bodyPr/>
          <a:lstStyle/>
          <a:p>
            <a:r>
              <a:rPr lang="en-US"/>
              <a:t>Metallic Bonding</a:t>
            </a:r>
            <a:endParaRPr lang="en-CA"/>
          </a:p>
        </p:txBody>
      </p:sp>
    </p:spTree>
    <p:extLst>
      <p:ext uri="{BB962C8B-B14F-4D97-AF65-F5344CB8AC3E}">
        <p14:creationId xmlns:p14="http://schemas.microsoft.com/office/powerpoint/2010/main" val="41118417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7" name="Rectangle 5"/>
          <p:cNvSpPr>
            <a:spLocks noGrp="1" noChangeArrowheads="1"/>
          </p:cNvSpPr>
          <p:nvPr>
            <p:ph type="title"/>
          </p:nvPr>
        </p:nvSpPr>
        <p:spPr>
          <a:xfrm>
            <a:off x="685800" y="260648"/>
            <a:ext cx="7772400" cy="457200"/>
          </a:xfrm>
        </p:spPr>
        <p:txBody>
          <a:bodyPr/>
          <a:lstStyle/>
          <a:p>
            <a:r>
              <a:rPr lang="en-US" sz="3200" b="1" dirty="0"/>
              <a:t>What is a metallic bond ?</a:t>
            </a:r>
            <a:endParaRPr lang="en-CA" sz="3200" b="1" dirty="0"/>
          </a:p>
        </p:txBody>
      </p:sp>
      <p:sp>
        <p:nvSpPr>
          <p:cNvPr id="3078" name="Rectangle 6"/>
          <p:cNvSpPr>
            <a:spLocks noGrp="1" noChangeArrowheads="1"/>
          </p:cNvSpPr>
          <p:nvPr>
            <p:ph type="body" idx="1"/>
          </p:nvPr>
        </p:nvSpPr>
        <p:spPr>
          <a:xfrm>
            <a:off x="685800" y="764704"/>
            <a:ext cx="7772400" cy="4114800"/>
          </a:xfrm>
        </p:spPr>
        <p:txBody>
          <a:bodyPr/>
          <a:lstStyle/>
          <a:p>
            <a:r>
              <a:rPr lang="en-US" sz="2800" dirty="0"/>
              <a:t>Occurs when both atoms have low ionization energies and low </a:t>
            </a:r>
            <a:r>
              <a:rPr lang="en-US" sz="2800" dirty="0" err="1"/>
              <a:t>electronegativities</a:t>
            </a:r>
            <a:r>
              <a:rPr lang="en-US" sz="2800" dirty="0"/>
              <a:t> and will lose electrons easily (i.e. 2 metals)</a:t>
            </a:r>
          </a:p>
          <a:p>
            <a:r>
              <a:rPr lang="en-US" sz="2800" dirty="0"/>
              <a:t>In metallic bonding, positive metal ions are arranged with valence electrons delocalized around them.</a:t>
            </a:r>
          </a:p>
          <a:p>
            <a:r>
              <a:rPr lang="en-US" sz="2800" dirty="0"/>
              <a:t>Since the electrons are delocalized, they are mobile and able to move throughout the metal structure.</a:t>
            </a:r>
            <a:endParaRPr lang="en-CA" sz="2800" dirty="0"/>
          </a:p>
        </p:txBody>
      </p:sp>
      <p:graphicFrame>
        <p:nvGraphicFramePr>
          <p:cNvPr id="3076" name="Object 4"/>
          <p:cNvGraphicFramePr>
            <a:graphicFrameLocks noChangeAspect="1"/>
          </p:cNvGraphicFramePr>
          <p:nvPr>
            <p:extLst>
              <p:ext uri="{D42A27DB-BD31-4B8C-83A1-F6EECF244321}">
                <p14:modId xmlns:p14="http://schemas.microsoft.com/office/powerpoint/2010/main" val="2954131861"/>
              </p:ext>
            </p:extLst>
          </p:nvPr>
        </p:nvGraphicFramePr>
        <p:xfrm>
          <a:off x="2915816" y="4970934"/>
          <a:ext cx="2590800" cy="1122362"/>
        </p:xfrm>
        <a:graphic>
          <a:graphicData uri="http://schemas.openxmlformats.org/presentationml/2006/ole">
            <mc:AlternateContent xmlns:mc="http://schemas.openxmlformats.org/markup-compatibility/2006">
              <mc:Choice xmlns:v="urn:schemas-microsoft-com:vml" Requires="v">
                <p:oleObj spid="_x0000_s16396" name="CS ChemDraw Drawing" r:id="rId3" imgW="1117440" imgH="483840" progId="ChemDraw.Document.6.0">
                  <p:embed/>
                </p:oleObj>
              </mc:Choice>
              <mc:Fallback>
                <p:oleObj name="CS ChemDraw Drawing" r:id="rId3" imgW="1117440" imgH="483840"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5816" y="4970934"/>
                        <a:ext cx="2590800" cy="1122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1789989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078">
                                            <p:txEl>
                                              <p:pRg st="0" end="0"/>
                                            </p:txEl>
                                          </p:spTgt>
                                        </p:tgtEl>
                                        <p:attrNameLst>
                                          <p:attrName>style.visibility</p:attrName>
                                        </p:attrNameLst>
                                      </p:cBhvr>
                                      <p:to>
                                        <p:strVal val="visible"/>
                                      </p:to>
                                    </p:set>
                                    <p:animEffect transition="in" filter="slide(fromBottom)">
                                      <p:cBhvr>
                                        <p:cTn id="7" dur="500"/>
                                        <p:tgtEl>
                                          <p:spTgt spid="307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078">
                                            <p:txEl>
                                              <p:pRg st="1" end="1"/>
                                            </p:txEl>
                                          </p:spTgt>
                                        </p:tgtEl>
                                        <p:attrNameLst>
                                          <p:attrName>style.visibility</p:attrName>
                                        </p:attrNameLst>
                                      </p:cBhvr>
                                      <p:to>
                                        <p:strVal val="visible"/>
                                      </p:to>
                                    </p:set>
                                    <p:animEffect transition="in" filter="slide(fromBottom)">
                                      <p:cBhvr>
                                        <p:cTn id="12" dur="500"/>
                                        <p:tgtEl>
                                          <p:spTgt spid="3078">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078">
                                            <p:txEl>
                                              <p:pRg st="2" end="2"/>
                                            </p:txEl>
                                          </p:spTgt>
                                        </p:tgtEl>
                                        <p:attrNameLst>
                                          <p:attrName>style.visibility</p:attrName>
                                        </p:attrNameLst>
                                      </p:cBhvr>
                                      <p:to>
                                        <p:strVal val="visible"/>
                                      </p:to>
                                    </p:set>
                                    <p:animEffect transition="in" filter="slide(fromBottom)">
                                      <p:cBhvr>
                                        <p:cTn id="17" dur="500"/>
                                        <p:tgtEl>
                                          <p:spTgt spid="3078">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nodeType="clickEffect">
                                  <p:stCondLst>
                                    <p:cond delay="0"/>
                                  </p:stCondLst>
                                  <p:childTnLst>
                                    <p:set>
                                      <p:cBhvr>
                                        <p:cTn id="21" dur="1" fill="hold">
                                          <p:stCondLst>
                                            <p:cond delay="0"/>
                                          </p:stCondLst>
                                        </p:cTn>
                                        <p:tgtEl>
                                          <p:spTgt spid="3076"/>
                                        </p:tgtEl>
                                        <p:attrNameLst>
                                          <p:attrName>style.visibility</p:attrName>
                                        </p:attrNameLst>
                                      </p:cBhvr>
                                      <p:to>
                                        <p:strVal val="visible"/>
                                      </p:to>
                                    </p:set>
                                    <p:animEffect transition="in" filter="slide(fromBottom)">
                                      <p:cBhvr>
                                        <p:cTn id="22" dur="5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8" grpId="0" build="p"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332656"/>
            <a:ext cx="7772400" cy="457200"/>
          </a:xfrm>
        </p:spPr>
        <p:txBody>
          <a:bodyPr/>
          <a:lstStyle/>
          <a:p>
            <a:r>
              <a:rPr lang="en-US" sz="3200" b="1" dirty="0"/>
              <a:t>Properties of Metallic Compounds</a:t>
            </a:r>
            <a:endParaRPr lang="en-CA" sz="3200" b="1" dirty="0"/>
          </a:p>
        </p:txBody>
      </p:sp>
      <p:sp>
        <p:nvSpPr>
          <p:cNvPr id="4099" name="Rectangle 3"/>
          <p:cNvSpPr>
            <a:spLocks noGrp="1" noChangeArrowheads="1"/>
          </p:cNvSpPr>
          <p:nvPr>
            <p:ph type="body" idx="1"/>
          </p:nvPr>
        </p:nvSpPr>
        <p:spPr>
          <a:xfrm>
            <a:off x="685800" y="980728"/>
            <a:ext cx="7772400" cy="5181600"/>
          </a:xfrm>
        </p:spPr>
        <p:txBody>
          <a:bodyPr/>
          <a:lstStyle/>
          <a:p>
            <a:pPr marL="609600" indent="-609600">
              <a:buFontTx/>
              <a:buAutoNum type="arabicPeriod"/>
            </a:pPr>
            <a:r>
              <a:rPr lang="en-US" sz="2800" dirty="0"/>
              <a:t>Malleable and ductile because atoms are not restricted to one position by a fixed bond and the ions can roll past each other.</a:t>
            </a:r>
          </a:p>
          <a:p>
            <a:pPr marL="609600" indent="-609600">
              <a:buFontTx/>
              <a:buAutoNum type="arabicPeriod"/>
            </a:pPr>
            <a:r>
              <a:rPr lang="en-US" sz="2800" dirty="0"/>
              <a:t>Good conductors of heat and electricity because the electrons are mobile and can transmit energy rapidly.</a:t>
            </a:r>
          </a:p>
          <a:p>
            <a:pPr marL="609600" indent="-609600">
              <a:buFontTx/>
              <a:buAutoNum type="arabicPeriod"/>
            </a:pPr>
            <a:r>
              <a:rPr lang="en-US" sz="2800" dirty="0"/>
              <a:t>Shiny because when light strikes a metal, the valence electrons absorb energy, oscillate at the same frequency as the incident light (incoming light) and then emit light as a reflection of the original light.</a:t>
            </a:r>
          </a:p>
          <a:p>
            <a:pPr marL="609600" indent="-609600">
              <a:buFontTx/>
              <a:buAutoNum type="arabicPeriod"/>
            </a:pPr>
            <a:endParaRPr lang="en-CA" sz="2800" dirty="0"/>
          </a:p>
        </p:txBody>
      </p:sp>
    </p:spTree>
    <p:extLst>
      <p:ext uri="{BB962C8B-B14F-4D97-AF65-F5344CB8AC3E}">
        <p14:creationId xmlns:p14="http://schemas.microsoft.com/office/powerpoint/2010/main" val="42498469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 calcmode="lin" valueType="num">
                                      <p:cBhvr additive="base">
                                        <p:cTn id="7" dur="500"/>
                                        <p:tgtEl>
                                          <p:spTgt spid="4099">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4099">
                                            <p:txEl>
                                              <p:pRg st="0" end="0"/>
                                            </p:txEl>
                                          </p:spTgt>
                                        </p:tgtEl>
                                      </p:cBhvr>
                                    </p:animEffect>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4099">
                                            <p:txEl>
                                              <p:pRg st="1" end="1"/>
                                            </p:txEl>
                                          </p:spTgt>
                                        </p:tgtEl>
                                        <p:attrNameLst>
                                          <p:attrName>style.visibility</p:attrName>
                                        </p:attrNameLst>
                                      </p:cBhvr>
                                      <p:to>
                                        <p:strVal val="visible"/>
                                      </p:to>
                                    </p:set>
                                    <p:anim calcmode="lin" valueType="num">
                                      <p:cBhvr additive="base">
                                        <p:cTn id="13" dur="500"/>
                                        <p:tgtEl>
                                          <p:spTgt spid="4099">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4099">
                                            <p:txEl>
                                              <p:pRg st="1" end="1"/>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4099">
                                            <p:txEl>
                                              <p:pRg st="2" end="2"/>
                                            </p:txEl>
                                          </p:spTgt>
                                        </p:tgtEl>
                                        <p:attrNameLst>
                                          <p:attrName>style.visibility</p:attrName>
                                        </p:attrNameLst>
                                      </p:cBhvr>
                                      <p:to>
                                        <p:strVal val="visible"/>
                                      </p:to>
                                    </p:set>
                                    <p:anim calcmode="lin" valueType="num">
                                      <p:cBhvr additive="base">
                                        <p:cTn id="19" dur="500"/>
                                        <p:tgtEl>
                                          <p:spTgt spid="4099">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409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685800" y="609600"/>
            <a:ext cx="7772400" cy="4114800"/>
          </a:xfrm>
        </p:spPr>
        <p:txBody>
          <a:bodyPr/>
          <a:lstStyle/>
          <a:p>
            <a:pPr marL="609600" indent="-609600">
              <a:lnSpc>
                <a:spcPct val="90000"/>
              </a:lnSpc>
              <a:buFontTx/>
              <a:buAutoNum type="arabicPeriod" startAt="4"/>
            </a:pPr>
            <a:r>
              <a:rPr lang="en-US" sz="2800"/>
              <a:t>Solids at room temperature (except mercury) due to the strong bonds (intermolecular and intramolecular forces are the same).</a:t>
            </a:r>
          </a:p>
          <a:p>
            <a:pPr marL="609600" indent="-609600">
              <a:lnSpc>
                <a:spcPct val="90000"/>
              </a:lnSpc>
              <a:buFontTx/>
              <a:buAutoNum type="arabicPeriod" startAt="4"/>
            </a:pPr>
            <a:r>
              <a:rPr lang="en-US" sz="2800"/>
              <a:t>They exhibit the photoelectric effect which is electron emission caused by heat or light.  This occurs when the frequency and therefore the energy of light striking a metal is sufficient to overcome the attractive forces and an electron escapes the metal decreasing the energy of the photon.</a:t>
            </a:r>
            <a:endParaRPr lang="en-CA" sz="2800"/>
          </a:p>
        </p:txBody>
      </p:sp>
      <p:graphicFrame>
        <p:nvGraphicFramePr>
          <p:cNvPr id="5124" name="Object 4"/>
          <p:cNvGraphicFramePr>
            <a:graphicFrameLocks noChangeAspect="1"/>
          </p:cNvGraphicFramePr>
          <p:nvPr/>
        </p:nvGraphicFramePr>
        <p:xfrm>
          <a:off x="2209800" y="4752975"/>
          <a:ext cx="5410200" cy="1639888"/>
        </p:xfrm>
        <a:graphic>
          <a:graphicData uri="http://schemas.openxmlformats.org/presentationml/2006/ole">
            <mc:AlternateContent xmlns:mc="http://schemas.openxmlformats.org/markup-compatibility/2006">
              <mc:Choice xmlns:v="urn:schemas-microsoft-com:vml" Requires="v">
                <p:oleObj spid="_x0000_s17420" name="CS ChemDraw Drawing" r:id="rId3" imgW="3412440" imgH="1034280" progId="ChemDraw.Document.6.0">
                  <p:embed/>
                </p:oleObj>
              </mc:Choice>
              <mc:Fallback>
                <p:oleObj name="CS ChemDraw Drawing" r:id="rId3" imgW="3412440" imgH="1034280"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4752975"/>
                        <a:ext cx="5410200" cy="163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2073303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500"/>
                                        <p:tgtEl>
                                          <p:spTgt spid="512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5123">
                                            <p:txEl>
                                              <p:pRg st="0" end="0"/>
                                            </p:txEl>
                                          </p:spTgt>
                                        </p:tgtEl>
                                      </p:cBhvr>
                                    </p:animEffect>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5123">
                                            <p:txEl>
                                              <p:pRg st="1" end="1"/>
                                            </p:txEl>
                                          </p:spTgt>
                                        </p:tgtEl>
                                        <p:attrNameLst>
                                          <p:attrName>style.visibility</p:attrName>
                                        </p:attrNameLst>
                                      </p:cBhvr>
                                      <p:to>
                                        <p:strVal val="visible"/>
                                      </p:to>
                                    </p:set>
                                    <p:anim calcmode="lin" valueType="num">
                                      <p:cBhvr additive="base">
                                        <p:cTn id="13" dur="500"/>
                                        <p:tgtEl>
                                          <p:spTgt spid="512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5123">
                                            <p:txEl>
                                              <p:pRg st="1" end="1"/>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2" presetClass="entr" presetSubtype="4" fill="hold" nodeType="clickEffect">
                                  <p:stCondLst>
                                    <p:cond delay="0"/>
                                  </p:stCondLst>
                                  <p:childTnLst>
                                    <p:set>
                                      <p:cBhvr>
                                        <p:cTn id="18" dur="1" fill="hold">
                                          <p:stCondLst>
                                            <p:cond delay="0"/>
                                          </p:stCondLst>
                                        </p:cTn>
                                        <p:tgtEl>
                                          <p:spTgt spid="5124"/>
                                        </p:tgtEl>
                                        <p:attrNameLst>
                                          <p:attrName>style.visibility</p:attrName>
                                        </p:attrNameLst>
                                      </p:cBhvr>
                                      <p:to>
                                        <p:strVal val="visible"/>
                                      </p:to>
                                    </p:set>
                                    <p:anim calcmode="lin" valueType="num">
                                      <p:cBhvr additive="base">
                                        <p:cTn id="19" dur="500"/>
                                        <p:tgtEl>
                                          <p:spTgt spid="5124"/>
                                        </p:tgtEl>
                                        <p:attrNameLst>
                                          <p:attrName>ppt_y</p:attrName>
                                        </p:attrNameLst>
                                      </p:cBhvr>
                                      <p:tavLst>
                                        <p:tav tm="0">
                                          <p:val>
                                            <p:strVal val="#ppt_y+#ppt_h*1.125000"/>
                                          </p:val>
                                        </p:tav>
                                        <p:tav tm="100000">
                                          <p:val>
                                            <p:strVal val="#ppt_y"/>
                                          </p:val>
                                        </p:tav>
                                      </p:tavLst>
                                    </p:anim>
                                    <p:animEffect transition="in" filter="wipe(up)">
                                      <p:cBhvr>
                                        <p:cTn id="20" dur="5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590800"/>
            <a:ext cx="7772400" cy="1143000"/>
          </a:xfrm>
        </p:spPr>
        <p:txBody>
          <a:bodyPr/>
          <a:lstStyle/>
          <a:p>
            <a:r>
              <a:rPr lang="en-US" dirty="0"/>
              <a:t>Network Solids</a:t>
            </a:r>
            <a:endParaRPr lang="en-CA" dirty="0"/>
          </a:p>
        </p:txBody>
      </p:sp>
    </p:spTree>
    <p:extLst>
      <p:ext uri="{BB962C8B-B14F-4D97-AF65-F5344CB8AC3E}">
        <p14:creationId xmlns:p14="http://schemas.microsoft.com/office/powerpoint/2010/main" val="58849531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332656"/>
            <a:ext cx="7772400" cy="609600"/>
          </a:xfrm>
        </p:spPr>
        <p:txBody>
          <a:bodyPr/>
          <a:lstStyle/>
          <a:p>
            <a:r>
              <a:rPr lang="en-US" sz="3200" b="1" dirty="0"/>
              <a:t>What is a network solid?</a:t>
            </a:r>
            <a:endParaRPr lang="en-CA" sz="3200" b="1" dirty="0"/>
          </a:p>
        </p:txBody>
      </p:sp>
      <p:sp>
        <p:nvSpPr>
          <p:cNvPr id="3075" name="Rectangle 3"/>
          <p:cNvSpPr>
            <a:spLocks noGrp="1" noChangeArrowheads="1"/>
          </p:cNvSpPr>
          <p:nvPr>
            <p:ph type="body" idx="1"/>
          </p:nvPr>
        </p:nvSpPr>
        <p:spPr>
          <a:xfrm>
            <a:off x="685800" y="980728"/>
            <a:ext cx="7772400" cy="4648200"/>
          </a:xfrm>
        </p:spPr>
        <p:txBody>
          <a:bodyPr/>
          <a:lstStyle/>
          <a:p>
            <a:pPr>
              <a:lnSpc>
                <a:spcPct val="90000"/>
              </a:lnSpc>
            </a:pPr>
            <a:r>
              <a:rPr lang="en-US" sz="2800" dirty="0"/>
              <a:t>Network solids are macromolecules, giant structures of covalently bonded atoms in one, two or three dimensional arrays.</a:t>
            </a:r>
          </a:p>
          <a:p>
            <a:pPr>
              <a:lnSpc>
                <a:spcPct val="90000"/>
              </a:lnSpc>
              <a:buFontTx/>
              <a:buNone/>
            </a:pPr>
            <a:r>
              <a:rPr lang="en-US" sz="2800" u="sng" dirty="0"/>
              <a:t>Allotropes</a:t>
            </a:r>
            <a:r>
              <a:rPr lang="en-US" sz="2800" dirty="0"/>
              <a:t>:  elements that exist in different physical forms with different physical properties but the same chemical properties.</a:t>
            </a:r>
          </a:p>
          <a:p>
            <a:pPr>
              <a:lnSpc>
                <a:spcPct val="90000"/>
              </a:lnSpc>
              <a:buFontTx/>
              <a:buNone/>
            </a:pPr>
            <a:r>
              <a:rPr lang="en-US" sz="2800" dirty="0"/>
              <a:t>	For example graphite and diamond are allotropes of carbon (as is “</a:t>
            </a:r>
            <a:r>
              <a:rPr lang="en-US" sz="2800" dirty="0" err="1"/>
              <a:t>Buckey</a:t>
            </a:r>
            <a:r>
              <a:rPr lang="en-US" sz="2800" dirty="0"/>
              <a:t> ball”).  Both form carbon dioxide and water when undergoing combustion but only graphite conducts electricity and diamond is one of the hardest substances known.</a:t>
            </a:r>
            <a:endParaRPr lang="en-CA" sz="2800" u="sng" dirty="0"/>
          </a:p>
        </p:txBody>
      </p:sp>
    </p:spTree>
    <p:extLst>
      <p:ext uri="{BB962C8B-B14F-4D97-AF65-F5344CB8AC3E}">
        <p14:creationId xmlns:p14="http://schemas.microsoft.com/office/powerpoint/2010/main" val="193432167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332656"/>
            <a:ext cx="7772400" cy="533400"/>
          </a:xfrm>
        </p:spPr>
        <p:txBody>
          <a:bodyPr/>
          <a:lstStyle/>
          <a:p>
            <a:r>
              <a:rPr lang="en-US" sz="3200" b="1" dirty="0"/>
              <a:t>3-Dimensional Network Solids</a:t>
            </a:r>
            <a:endParaRPr lang="en-CA" sz="3200" b="1" dirty="0"/>
          </a:p>
        </p:txBody>
      </p:sp>
      <p:sp>
        <p:nvSpPr>
          <p:cNvPr id="6147" name="Rectangle 3"/>
          <p:cNvSpPr>
            <a:spLocks noGrp="1" noChangeArrowheads="1"/>
          </p:cNvSpPr>
          <p:nvPr>
            <p:ph type="body" idx="1"/>
          </p:nvPr>
        </p:nvSpPr>
        <p:spPr>
          <a:xfrm>
            <a:off x="685800" y="1052736"/>
            <a:ext cx="7772400" cy="4953000"/>
          </a:xfrm>
        </p:spPr>
        <p:txBody>
          <a:bodyPr/>
          <a:lstStyle/>
          <a:p>
            <a:pPr>
              <a:lnSpc>
                <a:spcPct val="90000"/>
              </a:lnSpc>
            </a:pPr>
            <a:r>
              <a:rPr lang="en-US" sz="2800" dirty="0"/>
              <a:t>These network solids consist of covalently bonded atoms which form regular 3-D arrays or crystals.</a:t>
            </a:r>
          </a:p>
          <a:p>
            <a:pPr>
              <a:lnSpc>
                <a:spcPct val="90000"/>
              </a:lnSpc>
            </a:pPr>
            <a:r>
              <a:rPr lang="en-US" sz="2800" dirty="0"/>
              <a:t>Much like an ionic crystal, the intermolecular bonds are the same as the </a:t>
            </a:r>
            <a:r>
              <a:rPr lang="en-US" sz="2800" dirty="0" err="1"/>
              <a:t>intramolecular</a:t>
            </a:r>
            <a:r>
              <a:rPr lang="en-US" sz="2800" dirty="0"/>
              <a:t> bonds (covalent bonds).</a:t>
            </a:r>
          </a:p>
          <a:p>
            <a:pPr>
              <a:lnSpc>
                <a:spcPct val="90000"/>
              </a:lnSpc>
            </a:pPr>
            <a:r>
              <a:rPr lang="en-US" sz="2800" dirty="0"/>
              <a:t>Due to the very strong bonds, these solids will have very high melting and boiling points, will be solids at room temperature, be extremely hard, not soluble in polar or nonpolar solvents and they do not conduct electricity.</a:t>
            </a:r>
          </a:p>
          <a:p>
            <a:pPr>
              <a:lnSpc>
                <a:spcPct val="90000"/>
              </a:lnSpc>
            </a:pPr>
            <a:r>
              <a:rPr lang="en-US" sz="2800" dirty="0"/>
              <a:t>Examples include diamond, quartz and silicon carbide.</a:t>
            </a:r>
            <a:endParaRPr lang="en-CA" sz="2800" dirty="0"/>
          </a:p>
        </p:txBody>
      </p:sp>
    </p:spTree>
    <p:extLst>
      <p:ext uri="{BB962C8B-B14F-4D97-AF65-F5344CB8AC3E}">
        <p14:creationId xmlns:p14="http://schemas.microsoft.com/office/powerpoint/2010/main" val="23003605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slide(fromBottom)">
                                      <p:cBhvr>
                                        <p:cTn id="7" dur="500"/>
                                        <p:tgtEl>
                                          <p:spTgt spid="61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slide(fromBottom)">
                                      <p:cBhvr>
                                        <p:cTn id="12" dur="500"/>
                                        <p:tgtEl>
                                          <p:spTgt spid="614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Effect transition="in" filter="slide(fromBottom)">
                                      <p:cBhvr>
                                        <p:cTn id="17" dur="500"/>
                                        <p:tgtEl>
                                          <p:spTgt spid="614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6147">
                                            <p:txEl>
                                              <p:pRg st="3" end="3"/>
                                            </p:txEl>
                                          </p:spTgt>
                                        </p:tgtEl>
                                        <p:attrNameLst>
                                          <p:attrName>style.visibility</p:attrName>
                                        </p:attrNameLst>
                                      </p:cBhvr>
                                      <p:to>
                                        <p:strVal val="visible"/>
                                      </p:to>
                                    </p:set>
                                    <p:animEffect transition="in" filter="slide(fromBottom)">
                                      <p:cBhvr>
                                        <p:cTn id="22" dur="500"/>
                                        <p:tgtEl>
                                          <p:spTgt spid="61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609600"/>
            <a:ext cx="7772400" cy="533400"/>
          </a:xfrm>
        </p:spPr>
        <p:txBody>
          <a:bodyPr/>
          <a:lstStyle/>
          <a:p>
            <a:r>
              <a:rPr lang="en-US" sz="3200"/>
              <a:t>2-Dimensional Network Solids</a:t>
            </a:r>
            <a:endParaRPr lang="en-CA" sz="3200"/>
          </a:p>
        </p:txBody>
      </p:sp>
      <p:sp>
        <p:nvSpPr>
          <p:cNvPr id="7171" name="Rectangle 3"/>
          <p:cNvSpPr>
            <a:spLocks noGrp="1" noChangeArrowheads="1"/>
          </p:cNvSpPr>
          <p:nvPr>
            <p:ph type="body" idx="1"/>
          </p:nvPr>
        </p:nvSpPr>
        <p:spPr>
          <a:xfrm>
            <a:off x="685800" y="1371600"/>
            <a:ext cx="7772400" cy="4724400"/>
          </a:xfrm>
        </p:spPr>
        <p:txBody>
          <a:bodyPr/>
          <a:lstStyle/>
          <a:p>
            <a:r>
              <a:rPr lang="en-US" sz="2800"/>
              <a:t>Networks which form 2-D arrays or sheets.</a:t>
            </a:r>
          </a:p>
          <a:p>
            <a:r>
              <a:rPr lang="en-US" sz="2800"/>
              <a:t>Within a sheet the atoms are held together with covalent bonds.</a:t>
            </a:r>
          </a:p>
          <a:p>
            <a:r>
              <a:rPr lang="en-US" sz="2800"/>
              <a:t>Weak van der Waals forces hold the layers together.</a:t>
            </a:r>
          </a:p>
          <a:p>
            <a:r>
              <a:rPr lang="en-US" sz="2800"/>
              <a:t>These solids will also have high melting and boiling points however they will be soft and the layers will slide over each other allowing them to be used as a lubricant.</a:t>
            </a:r>
          </a:p>
          <a:p>
            <a:r>
              <a:rPr lang="en-US" sz="2800"/>
              <a:t>An example of this type of solid is graphite.</a:t>
            </a:r>
            <a:endParaRPr lang="en-CA" sz="2800"/>
          </a:p>
        </p:txBody>
      </p:sp>
    </p:spTree>
    <p:extLst>
      <p:ext uri="{BB962C8B-B14F-4D97-AF65-F5344CB8AC3E}">
        <p14:creationId xmlns:p14="http://schemas.microsoft.com/office/powerpoint/2010/main" val="301052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p:tgtEl>
                                          <p:spTgt spid="7171">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7171">
                                            <p:txEl>
                                              <p:pRg st="0" end="0"/>
                                            </p:txEl>
                                          </p:spTgt>
                                        </p:tgtEl>
                                      </p:cBhvr>
                                    </p:animEffect>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7171">
                                            <p:txEl>
                                              <p:pRg st="1" end="1"/>
                                            </p:txEl>
                                          </p:spTgt>
                                        </p:tgtEl>
                                        <p:attrNameLst>
                                          <p:attrName>style.visibility</p:attrName>
                                        </p:attrNameLst>
                                      </p:cBhvr>
                                      <p:to>
                                        <p:strVal val="visible"/>
                                      </p:to>
                                    </p:set>
                                    <p:anim calcmode="lin" valueType="num">
                                      <p:cBhvr additive="base">
                                        <p:cTn id="13" dur="500"/>
                                        <p:tgtEl>
                                          <p:spTgt spid="7171">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7171">
                                            <p:txEl>
                                              <p:pRg st="1" end="1"/>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7171">
                                            <p:txEl>
                                              <p:pRg st="2" end="2"/>
                                            </p:txEl>
                                          </p:spTgt>
                                        </p:tgtEl>
                                        <p:attrNameLst>
                                          <p:attrName>style.visibility</p:attrName>
                                        </p:attrNameLst>
                                      </p:cBhvr>
                                      <p:to>
                                        <p:strVal val="visible"/>
                                      </p:to>
                                    </p:set>
                                    <p:anim calcmode="lin" valueType="num">
                                      <p:cBhvr additive="base">
                                        <p:cTn id="19" dur="500"/>
                                        <p:tgtEl>
                                          <p:spTgt spid="7171">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7171">
                                            <p:txEl>
                                              <p:pRg st="2" end="2"/>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7171">
                                            <p:txEl>
                                              <p:pRg st="3" end="3"/>
                                            </p:txEl>
                                          </p:spTgt>
                                        </p:tgtEl>
                                        <p:attrNameLst>
                                          <p:attrName>style.visibility</p:attrName>
                                        </p:attrNameLst>
                                      </p:cBhvr>
                                      <p:to>
                                        <p:strVal val="visible"/>
                                      </p:to>
                                    </p:set>
                                    <p:anim calcmode="lin" valueType="num">
                                      <p:cBhvr additive="base">
                                        <p:cTn id="25" dur="500"/>
                                        <p:tgtEl>
                                          <p:spTgt spid="7171">
                                            <p:txEl>
                                              <p:pRg st="3" end="3"/>
                                            </p:txEl>
                                          </p:spTgt>
                                        </p:tgtEl>
                                        <p:attrNameLst>
                                          <p:attrName>ppt_y</p:attrName>
                                        </p:attrNameLst>
                                      </p:cBhvr>
                                      <p:tavLst>
                                        <p:tav tm="0">
                                          <p:val>
                                            <p:strVal val="#ppt_y+#ppt_h*1.125000"/>
                                          </p:val>
                                        </p:tav>
                                        <p:tav tm="100000">
                                          <p:val>
                                            <p:strVal val="#ppt_y"/>
                                          </p:val>
                                        </p:tav>
                                      </p:tavLst>
                                    </p:anim>
                                    <p:animEffect transition="in" filter="wipe(up)">
                                      <p:cBhvr>
                                        <p:cTn id="26" dur="500"/>
                                        <p:tgtEl>
                                          <p:spTgt spid="7171">
                                            <p:txEl>
                                              <p:pRg st="3" end="3"/>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7171">
                                            <p:txEl>
                                              <p:pRg st="4" end="4"/>
                                            </p:txEl>
                                          </p:spTgt>
                                        </p:tgtEl>
                                        <p:attrNameLst>
                                          <p:attrName>style.visibility</p:attrName>
                                        </p:attrNameLst>
                                      </p:cBhvr>
                                      <p:to>
                                        <p:strVal val="visible"/>
                                      </p:to>
                                    </p:set>
                                    <p:anim calcmode="lin" valueType="num">
                                      <p:cBhvr additive="base">
                                        <p:cTn id="31" dur="500"/>
                                        <p:tgtEl>
                                          <p:spTgt spid="7171">
                                            <p:txEl>
                                              <p:pRg st="4" end="4"/>
                                            </p:txEl>
                                          </p:spTgt>
                                        </p:tgtEl>
                                        <p:attrNameLst>
                                          <p:attrName>ppt_y</p:attrName>
                                        </p:attrNameLst>
                                      </p:cBhvr>
                                      <p:tavLst>
                                        <p:tav tm="0">
                                          <p:val>
                                            <p:strVal val="#ppt_y+#ppt_h*1.125000"/>
                                          </p:val>
                                        </p:tav>
                                        <p:tav tm="100000">
                                          <p:val>
                                            <p:strVal val="#ppt_y"/>
                                          </p:val>
                                        </p:tav>
                                      </p:tavLst>
                                    </p:anim>
                                    <p:animEffect transition="in" filter="wipe(up)">
                                      <p:cBhvr>
                                        <p:cTn id="32" dur="500"/>
                                        <p:tgtEl>
                                          <p:spTgt spid="71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304800"/>
            <a:ext cx="7772400" cy="533400"/>
          </a:xfrm>
        </p:spPr>
        <p:txBody>
          <a:bodyPr/>
          <a:lstStyle/>
          <a:p>
            <a:r>
              <a:rPr lang="en-US" sz="3200" b="1" dirty="0"/>
              <a:t>1-Dimensional Network Solids</a:t>
            </a:r>
            <a:endParaRPr lang="en-CA" sz="3200" b="1" dirty="0"/>
          </a:p>
        </p:txBody>
      </p:sp>
      <p:sp>
        <p:nvSpPr>
          <p:cNvPr id="11267" name="Rectangle 3"/>
          <p:cNvSpPr>
            <a:spLocks noGrp="1" noChangeArrowheads="1"/>
          </p:cNvSpPr>
          <p:nvPr>
            <p:ph type="body" idx="1"/>
          </p:nvPr>
        </p:nvSpPr>
        <p:spPr>
          <a:xfrm>
            <a:off x="685800" y="980728"/>
            <a:ext cx="7772400" cy="4953000"/>
          </a:xfrm>
        </p:spPr>
        <p:txBody>
          <a:bodyPr/>
          <a:lstStyle/>
          <a:p>
            <a:pPr>
              <a:lnSpc>
                <a:spcPct val="90000"/>
              </a:lnSpc>
            </a:pPr>
            <a:r>
              <a:rPr lang="en-US" sz="2800" dirty="0"/>
              <a:t>These are solids that form networks in a one dimensional array or </a:t>
            </a:r>
            <a:r>
              <a:rPr lang="en-US" sz="2800" dirty="0" err="1"/>
              <a:t>fibre</a:t>
            </a:r>
            <a:r>
              <a:rPr lang="en-US" sz="2800" dirty="0"/>
              <a:t>.</a:t>
            </a:r>
          </a:p>
          <a:p>
            <a:pPr>
              <a:lnSpc>
                <a:spcPct val="90000"/>
              </a:lnSpc>
            </a:pPr>
            <a:r>
              <a:rPr lang="en-US" sz="2800" dirty="0"/>
              <a:t>They consist of long chains held together by covalent bonds.</a:t>
            </a:r>
          </a:p>
          <a:p>
            <a:pPr>
              <a:lnSpc>
                <a:spcPct val="90000"/>
              </a:lnSpc>
            </a:pPr>
            <a:r>
              <a:rPr lang="en-US" sz="2800" dirty="0"/>
              <a:t>The forces between adjacent chains are very weak therefore the solids will form threads.</a:t>
            </a:r>
          </a:p>
          <a:p>
            <a:pPr>
              <a:lnSpc>
                <a:spcPct val="90000"/>
              </a:lnSpc>
            </a:pPr>
            <a:r>
              <a:rPr lang="en-US" sz="2800" dirty="0"/>
              <a:t>They have very high melting and boiling points due to the strong covalent bonds.</a:t>
            </a:r>
          </a:p>
          <a:p>
            <a:pPr>
              <a:lnSpc>
                <a:spcPct val="90000"/>
              </a:lnSpc>
            </a:pPr>
            <a:r>
              <a:rPr lang="en-US" sz="2800" dirty="0"/>
              <a:t>They are solids at room temperature and are not soluble in water.</a:t>
            </a:r>
          </a:p>
          <a:p>
            <a:pPr>
              <a:lnSpc>
                <a:spcPct val="90000"/>
              </a:lnSpc>
            </a:pPr>
            <a:r>
              <a:rPr lang="en-US" sz="2800" dirty="0"/>
              <a:t>An example of this type of solid is asbestos.</a:t>
            </a:r>
            <a:endParaRPr lang="en-CA" sz="2800" dirty="0"/>
          </a:p>
        </p:txBody>
      </p:sp>
    </p:spTree>
    <p:extLst>
      <p:ext uri="{BB962C8B-B14F-4D97-AF65-F5344CB8AC3E}">
        <p14:creationId xmlns:p14="http://schemas.microsoft.com/office/powerpoint/2010/main" val="163281106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304800"/>
            <a:ext cx="7772400" cy="381000"/>
          </a:xfrm>
        </p:spPr>
        <p:txBody>
          <a:bodyPr/>
          <a:lstStyle/>
          <a:p>
            <a:r>
              <a:rPr lang="en-US" sz="3200" b="1" dirty="0"/>
              <a:t>Graphite</a:t>
            </a:r>
            <a:endParaRPr lang="en-CA" sz="3200" b="1" dirty="0"/>
          </a:p>
        </p:txBody>
      </p:sp>
      <p:sp>
        <p:nvSpPr>
          <p:cNvPr id="4099" name="Rectangle 3"/>
          <p:cNvSpPr>
            <a:spLocks noGrp="1" noChangeArrowheads="1"/>
          </p:cNvSpPr>
          <p:nvPr>
            <p:ph type="body" idx="1"/>
          </p:nvPr>
        </p:nvSpPr>
        <p:spPr>
          <a:xfrm>
            <a:off x="685800" y="3276600"/>
            <a:ext cx="7772400" cy="3200400"/>
          </a:xfrm>
        </p:spPr>
        <p:txBody>
          <a:bodyPr/>
          <a:lstStyle/>
          <a:p>
            <a:pPr>
              <a:lnSpc>
                <a:spcPct val="90000"/>
              </a:lnSpc>
            </a:pPr>
            <a:r>
              <a:rPr lang="en-US" sz="3000"/>
              <a:t>Graphite is a 2-dimensional array of carbon atoms arranged in layers of hexagons.  </a:t>
            </a:r>
          </a:p>
          <a:p>
            <a:pPr>
              <a:lnSpc>
                <a:spcPct val="90000"/>
              </a:lnSpc>
            </a:pPr>
            <a:r>
              <a:rPr lang="en-US" sz="3000"/>
              <a:t>The electrons making up the “double bonds” are actually delocalized throughout the structure (i.e. not true double bonds)</a:t>
            </a:r>
          </a:p>
          <a:p>
            <a:pPr>
              <a:lnSpc>
                <a:spcPct val="90000"/>
              </a:lnSpc>
            </a:pPr>
            <a:r>
              <a:rPr lang="en-US" sz="3000"/>
              <a:t>The layers of hexagons are held in place by van der Waals forces (intermolecular forces).</a:t>
            </a:r>
          </a:p>
        </p:txBody>
      </p:sp>
      <p:graphicFrame>
        <p:nvGraphicFramePr>
          <p:cNvPr id="4100" name="Object 4"/>
          <p:cNvGraphicFramePr>
            <a:graphicFrameLocks noChangeAspect="1"/>
          </p:cNvGraphicFramePr>
          <p:nvPr/>
        </p:nvGraphicFramePr>
        <p:xfrm>
          <a:off x="990600" y="901700"/>
          <a:ext cx="2667000" cy="2241550"/>
        </p:xfrm>
        <a:graphic>
          <a:graphicData uri="http://schemas.openxmlformats.org/presentationml/2006/ole">
            <mc:AlternateContent xmlns:mc="http://schemas.openxmlformats.org/markup-compatibility/2006">
              <mc:Choice xmlns:v="urn:schemas-microsoft-com:vml" Requires="v">
                <p:oleObj spid="_x0000_s18454" name="CS ChemDraw Drawing" r:id="rId3" imgW="1411560" imgH="1186200" progId="ChemDraw.Document.6.0">
                  <p:embed/>
                </p:oleObj>
              </mc:Choice>
              <mc:Fallback>
                <p:oleObj name="CS ChemDraw Drawing" r:id="rId3" imgW="1411560" imgH="1186200"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901700"/>
                        <a:ext cx="2667000" cy="224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1" name="Object 5"/>
          <p:cNvGraphicFramePr>
            <a:graphicFrameLocks noChangeAspect="1"/>
          </p:cNvGraphicFramePr>
          <p:nvPr/>
        </p:nvGraphicFramePr>
        <p:xfrm>
          <a:off x="4114800" y="950913"/>
          <a:ext cx="4495800" cy="2249487"/>
        </p:xfrm>
        <a:graphic>
          <a:graphicData uri="http://schemas.openxmlformats.org/presentationml/2006/ole">
            <mc:AlternateContent xmlns:mc="http://schemas.openxmlformats.org/markup-compatibility/2006">
              <mc:Choice xmlns:v="urn:schemas-microsoft-com:vml" Requires="v">
                <p:oleObj spid="_x0000_s18455" name="CS ChemDraw Drawing" r:id="rId5" imgW="2856297" imgH="1428838" progId="ChemDraw.Document.6.0">
                  <p:embed/>
                </p:oleObj>
              </mc:Choice>
              <mc:Fallback>
                <p:oleObj name="CS ChemDraw Drawing" r:id="rId5" imgW="2856297" imgH="1428838" progId="ChemDraw.Document.6.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14800" y="950913"/>
                        <a:ext cx="4495800" cy="2249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8010692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p:tgtEl>
                                          <p:spTgt spid="4100"/>
                                        </p:tgtEl>
                                        <p:attrNameLst>
                                          <p:attrName>ppt_y</p:attrName>
                                        </p:attrNameLst>
                                      </p:cBhvr>
                                      <p:tavLst>
                                        <p:tav tm="0">
                                          <p:val>
                                            <p:strVal val="#ppt_y+#ppt_h*1.125000"/>
                                          </p:val>
                                        </p:tav>
                                        <p:tav tm="100000">
                                          <p:val>
                                            <p:strVal val="#ppt_y"/>
                                          </p:val>
                                        </p:tav>
                                      </p:tavLst>
                                    </p:anim>
                                    <p:animEffect transition="in" filter="wipe(up)">
                                      <p:cBhvr>
                                        <p:cTn id="8" dur="500"/>
                                        <p:tgtEl>
                                          <p:spTgt spid="4100"/>
                                        </p:tgtEl>
                                      </p:cBhvr>
                                    </p:animEffect>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nodeType="clickEffect">
                                  <p:stCondLst>
                                    <p:cond delay="0"/>
                                  </p:stCondLst>
                                  <p:childTnLst>
                                    <p:set>
                                      <p:cBhvr>
                                        <p:cTn id="12" dur="1" fill="hold">
                                          <p:stCondLst>
                                            <p:cond delay="0"/>
                                          </p:stCondLst>
                                        </p:cTn>
                                        <p:tgtEl>
                                          <p:spTgt spid="4101"/>
                                        </p:tgtEl>
                                        <p:attrNameLst>
                                          <p:attrName>style.visibility</p:attrName>
                                        </p:attrNameLst>
                                      </p:cBhvr>
                                      <p:to>
                                        <p:strVal val="visible"/>
                                      </p:to>
                                    </p:set>
                                    <p:anim calcmode="lin" valueType="num">
                                      <p:cBhvr additive="base">
                                        <p:cTn id="13" dur="500"/>
                                        <p:tgtEl>
                                          <p:spTgt spid="4101"/>
                                        </p:tgtEl>
                                        <p:attrNameLst>
                                          <p:attrName>ppt_y</p:attrName>
                                        </p:attrNameLst>
                                      </p:cBhvr>
                                      <p:tavLst>
                                        <p:tav tm="0">
                                          <p:val>
                                            <p:strVal val="#ppt_y+#ppt_h*1.125000"/>
                                          </p:val>
                                        </p:tav>
                                        <p:tav tm="100000">
                                          <p:val>
                                            <p:strVal val="#ppt_y"/>
                                          </p:val>
                                        </p:tav>
                                      </p:tavLst>
                                    </p:anim>
                                    <p:animEffect transition="in" filter="wipe(up)">
                                      <p:cBhvr>
                                        <p:cTn id="14" dur="500"/>
                                        <p:tgtEl>
                                          <p:spTgt spid="4101"/>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4099">
                                            <p:txEl>
                                              <p:pRg st="0" end="0"/>
                                            </p:txEl>
                                          </p:spTgt>
                                        </p:tgtEl>
                                        <p:attrNameLst>
                                          <p:attrName>style.visibility</p:attrName>
                                        </p:attrNameLst>
                                      </p:cBhvr>
                                      <p:to>
                                        <p:strVal val="visible"/>
                                      </p:to>
                                    </p:set>
                                    <p:anim calcmode="lin" valueType="num">
                                      <p:cBhvr additive="base">
                                        <p:cTn id="19" dur="500"/>
                                        <p:tgtEl>
                                          <p:spTgt spid="4099">
                                            <p:txEl>
                                              <p:pRg st="0" end="0"/>
                                            </p:txEl>
                                          </p:spTgt>
                                        </p:tgtEl>
                                        <p:attrNameLst>
                                          <p:attrName>ppt_y</p:attrName>
                                        </p:attrNameLst>
                                      </p:cBhvr>
                                      <p:tavLst>
                                        <p:tav tm="0">
                                          <p:val>
                                            <p:strVal val="#ppt_y+#ppt_h*1.125000"/>
                                          </p:val>
                                        </p:tav>
                                        <p:tav tm="100000">
                                          <p:val>
                                            <p:strVal val="#ppt_y"/>
                                          </p:val>
                                        </p:tav>
                                      </p:tavLst>
                                    </p:anim>
                                    <p:animEffect transition="in" filter="wipe(up)">
                                      <p:cBhvr>
                                        <p:cTn id="20" dur="500"/>
                                        <p:tgtEl>
                                          <p:spTgt spid="4099">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4099">
                                            <p:txEl>
                                              <p:pRg st="1" end="1"/>
                                            </p:txEl>
                                          </p:spTgt>
                                        </p:tgtEl>
                                        <p:attrNameLst>
                                          <p:attrName>style.visibility</p:attrName>
                                        </p:attrNameLst>
                                      </p:cBhvr>
                                      <p:to>
                                        <p:strVal val="visible"/>
                                      </p:to>
                                    </p:set>
                                    <p:anim calcmode="lin" valueType="num">
                                      <p:cBhvr additive="base">
                                        <p:cTn id="25" dur="500"/>
                                        <p:tgtEl>
                                          <p:spTgt spid="4099">
                                            <p:txEl>
                                              <p:pRg st="1" end="1"/>
                                            </p:txEl>
                                          </p:spTgt>
                                        </p:tgtEl>
                                        <p:attrNameLst>
                                          <p:attrName>ppt_y</p:attrName>
                                        </p:attrNameLst>
                                      </p:cBhvr>
                                      <p:tavLst>
                                        <p:tav tm="0">
                                          <p:val>
                                            <p:strVal val="#ppt_y+#ppt_h*1.125000"/>
                                          </p:val>
                                        </p:tav>
                                        <p:tav tm="100000">
                                          <p:val>
                                            <p:strVal val="#ppt_y"/>
                                          </p:val>
                                        </p:tav>
                                      </p:tavLst>
                                    </p:anim>
                                    <p:animEffect transition="in" filter="wipe(up)">
                                      <p:cBhvr>
                                        <p:cTn id="26" dur="500"/>
                                        <p:tgtEl>
                                          <p:spTgt spid="4099">
                                            <p:txEl>
                                              <p:pRg st="1" end="1"/>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4099">
                                            <p:txEl>
                                              <p:pRg st="2" end="2"/>
                                            </p:txEl>
                                          </p:spTgt>
                                        </p:tgtEl>
                                        <p:attrNameLst>
                                          <p:attrName>style.visibility</p:attrName>
                                        </p:attrNameLst>
                                      </p:cBhvr>
                                      <p:to>
                                        <p:strVal val="visible"/>
                                      </p:to>
                                    </p:set>
                                    <p:anim calcmode="lin" valueType="num">
                                      <p:cBhvr additive="base">
                                        <p:cTn id="31" dur="500"/>
                                        <p:tgtEl>
                                          <p:spTgt spid="4099">
                                            <p:txEl>
                                              <p:pRg st="2" end="2"/>
                                            </p:txEl>
                                          </p:spTgt>
                                        </p:tgtEl>
                                        <p:attrNameLst>
                                          <p:attrName>ppt_y</p:attrName>
                                        </p:attrNameLst>
                                      </p:cBhvr>
                                      <p:tavLst>
                                        <p:tav tm="0">
                                          <p:val>
                                            <p:strVal val="#ppt_y+#ppt_h*1.125000"/>
                                          </p:val>
                                        </p:tav>
                                        <p:tav tm="100000">
                                          <p:val>
                                            <p:strVal val="#ppt_y"/>
                                          </p:val>
                                        </p:tav>
                                      </p:tavLst>
                                    </p:anim>
                                    <p:animEffect transition="in" filter="wipe(up)">
                                      <p:cBhvr>
                                        <p:cTn id="32" dur="500"/>
                                        <p:tgtEl>
                                          <p:spTgt spid="409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ctrTitle"/>
          </p:nvPr>
        </p:nvSpPr>
        <p:spPr/>
        <p:txBody>
          <a:bodyPr/>
          <a:lstStyle/>
          <a:p>
            <a:r>
              <a:rPr lang="en-US" b="1" smtClean="0"/>
              <a:t>Electron Configuration and Energy Level Diagrams</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685800" y="116632"/>
            <a:ext cx="7772400" cy="4495800"/>
          </a:xfrm>
        </p:spPr>
        <p:txBody>
          <a:bodyPr/>
          <a:lstStyle/>
          <a:p>
            <a:r>
              <a:rPr lang="en-US" sz="2800" dirty="0"/>
              <a:t>Graphite is soft, slippery and is used as a lubricant because the layers can slide past each other.</a:t>
            </a:r>
          </a:p>
          <a:p>
            <a:r>
              <a:rPr lang="en-US" sz="2800" dirty="0"/>
              <a:t>The delocalized electrons give stability to graphite.</a:t>
            </a:r>
          </a:p>
          <a:p>
            <a:r>
              <a:rPr lang="en-US" sz="2800" dirty="0"/>
              <a:t>The delocalized electrons are able to move freely therefore allowing graphite to conduct electricity.</a:t>
            </a:r>
          </a:p>
          <a:p>
            <a:r>
              <a:rPr lang="en-US" sz="2800" dirty="0"/>
              <a:t>When you write with a  pencil you are breaking of layers of the graphite.</a:t>
            </a:r>
            <a:endParaRPr lang="en-CA" sz="2800" dirty="0"/>
          </a:p>
          <a:p>
            <a:endParaRPr lang="en-CA" sz="2800" dirty="0"/>
          </a:p>
        </p:txBody>
      </p:sp>
    </p:spTree>
    <p:extLst>
      <p:ext uri="{BB962C8B-B14F-4D97-AF65-F5344CB8AC3E}">
        <p14:creationId xmlns:p14="http://schemas.microsoft.com/office/powerpoint/2010/main" val="4723317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slide(fromBottom)">
                                      <p:cBhvr>
                                        <p:cTn id="7" dur="500"/>
                                        <p:tgtEl>
                                          <p:spTgt spid="51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5123">
                                            <p:txEl>
                                              <p:pRg st="1" end="1"/>
                                            </p:txEl>
                                          </p:spTgt>
                                        </p:tgtEl>
                                        <p:attrNameLst>
                                          <p:attrName>style.visibility</p:attrName>
                                        </p:attrNameLst>
                                      </p:cBhvr>
                                      <p:to>
                                        <p:strVal val="visible"/>
                                      </p:to>
                                    </p:set>
                                    <p:animEffect transition="in" filter="slide(fromBottom)">
                                      <p:cBhvr>
                                        <p:cTn id="12" dur="500"/>
                                        <p:tgtEl>
                                          <p:spTgt spid="512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123">
                                            <p:txEl>
                                              <p:pRg st="2" end="2"/>
                                            </p:txEl>
                                          </p:spTgt>
                                        </p:tgtEl>
                                        <p:attrNameLst>
                                          <p:attrName>style.visibility</p:attrName>
                                        </p:attrNameLst>
                                      </p:cBhvr>
                                      <p:to>
                                        <p:strVal val="visible"/>
                                      </p:to>
                                    </p:set>
                                    <p:animEffect transition="in" filter="slide(fromBottom)">
                                      <p:cBhvr>
                                        <p:cTn id="17" dur="500"/>
                                        <p:tgtEl>
                                          <p:spTgt spid="512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5123">
                                            <p:txEl>
                                              <p:pRg st="3" end="3"/>
                                            </p:txEl>
                                          </p:spTgt>
                                        </p:tgtEl>
                                        <p:attrNameLst>
                                          <p:attrName>style.visibility</p:attrName>
                                        </p:attrNameLst>
                                      </p:cBhvr>
                                      <p:to>
                                        <p:strVal val="visible"/>
                                      </p:to>
                                    </p:set>
                                    <p:animEffect transition="in" filter="slide(fromBottom)">
                                      <p:cBhvr>
                                        <p:cTn id="22" dur="500"/>
                                        <p:tgtEl>
                                          <p:spTgt spid="51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152400"/>
            <a:ext cx="7772400" cy="457200"/>
          </a:xfrm>
        </p:spPr>
        <p:txBody>
          <a:bodyPr/>
          <a:lstStyle/>
          <a:p>
            <a:r>
              <a:rPr lang="en-US" sz="3200" b="1" dirty="0"/>
              <a:t>Diamond</a:t>
            </a:r>
            <a:endParaRPr lang="en-CA" sz="3200" b="1" dirty="0"/>
          </a:p>
        </p:txBody>
      </p:sp>
      <p:sp>
        <p:nvSpPr>
          <p:cNvPr id="8195" name="Rectangle 3"/>
          <p:cNvSpPr>
            <a:spLocks noGrp="1" noChangeArrowheads="1"/>
          </p:cNvSpPr>
          <p:nvPr>
            <p:ph type="body" idx="1"/>
          </p:nvPr>
        </p:nvSpPr>
        <p:spPr>
          <a:xfrm>
            <a:off x="685800" y="2564904"/>
            <a:ext cx="7772400" cy="3886200"/>
          </a:xfrm>
        </p:spPr>
        <p:txBody>
          <a:bodyPr/>
          <a:lstStyle/>
          <a:p>
            <a:pPr>
              <a:lnSpc>
                <a:spcPct val="90000"/>
              </a:lnSpc>
            </a:pPr>
            <a:r>
              <a:rPr lang="en-US" sz="2800" dirty="0"/>
              <a:t>3-dimensional array of carbon atoms covalently bonded in a tetrahedral arrangement.</a:t>
            </a:r>
          </a:p>
          <a:p>
            <a:pPr>
              <a:lnSpc>
                <a:spcPct val="90000"/>
              </a:lnSpc>
            </a:pPr>
            <a:r>
              <a:rPr lang="en-US" sz="2800" dirty="0"/>
              <a:t>Strong covalent bonds give diamond its hardness.</a:t>
            </a:r>
          </a:p>
          <a:p>
            <a:pPr>
              <a:lnSpc>
                <a:spcPct val="90000"/>
              </a:lnSpc>
            </a:pPr>
            <a:r>
              <a:rPr lang="en-US" sz="2800" dirty="0"/>
              <a:t>There are no delocalized electrons, therefore diamond will not conduct electricity.</a:t>
            </a:r>
          </a:p>
          <a:p>
            <a:pPr>
              <a:lnSpc>
                <a:spcPct val="90000"/>
              </a:lnSpc>
            </a:pPr>
            <a:r>
              <a:rPr lang="en-US" sz="2800" dirty="0"/>
              <a:t>There are several planes of atoms within the crystal and diamonds are cut along these planes.  Light is reflected by these planes to give diamonds their sparkle (total internal refraction)</a:t>
            </a:r>
            <a:endParaRPr lang="en-CA" sz="2800" dirty="0"/>
          </a:p>
        </p:txBody>
      </p:sp>
      <p:graphicFrame>
        <p:nvGraphicFramePr>
          <p:cNvPr id="8196" name="Object 4"/>
          <p:cNvGraphicFramePr>
            <a:graphicFrameLocks noChangeAspect="1"/>
          </p:cNvGraphicFramePr>
          <p:nvPr>
            <p:extLst>
              <p:ext uri="{D42A27DB-BD31-4B8C-83A1-F6EECF244321}">
                <p14:modId xmlns:p14="http://schemas.microsoft.com/office/powerpoint/2010/main" val="3771313324"/>
              </p:ext>
            </p:extLst>
          </p:nvPr>
        </p:nvGraphicFramePr>
        <p:xfrm>
          <a:off x="3657600" y="620688"/>
          <a:ext cx="1960563" cy="1830388"/>
        </p:xfrm>
        <a:graphic>
          <a:graphicData uri="http://schemas.openxmlformats.org/presentationml/2006/ole">
            <mc:AlternateContent xmlns:mc="http://schemas.openxmlformats.org/markup-compatibility/2006">
              <mc:Choice xmlns:v="urn:schemas-microsoft-com:vml" Requires="v">
                <p:oleObj spid="_x0000_s19468" name="CS ChemDraw Drawing" r:id="rId3" imgW="1374120" imgH="1289160" progId="ChemDraw.Document.6.0">
                  <p:embed/>
                </p:oleObj>
              </mc:Choice>
              <mc:Fallback>
                <p:oleObj name="CS ChemDraw Drawing" r:id="rId3" imgW="1374120" imgH="1289160"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620688"/>
                        <a:ext cx="1960563" cy="183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6888157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8196"/>
                                        </p:tgtEl>
                                        <p:attrNameLst>
                                          <p:attrName>style.visibility</p:attrName>
                                        </p:attrNameLst>
                                      </p:cBhvr>
                                      <p:to>
                                        <p:strVal val="visible"/>
                                      </p:to>
                                    </p:set>
                                    <p:anim calcmode="lin" valueType="num">
                                      <p:cBhvr additive="base">
                                        <p:cTn id="7" dur="500"/>
                                        <p:tgtEl>
                                          <p:spTgt spid="8196"/>
                                        </p:tgtEl>
                                        <p:attrNameLst>
                                          <p:attrName>ppt_y</p:attrName>
                                        </p:attrNameLst>
                                      </p:cBhvr>
                                      <p:tavLst>
                                        <p:tav tm="0">
                                          <p:val>
                                            <p:strVal val="#ppt_y+#ppt_h*1.125000"/>
                                          </p:val>
                                        </p:tav>
                                        <p:tav tm="100000">
                                          <p:val>
                                            <p:strVal val="#ppt_y"/>
                                          </p:val>
                                        </p:tav>
                                      </p:tavLst>
                                    </p:anim>
                                    <p:animEffect transition="in" filter="wipe(up)">
                                      <p:cBhvr>
                                        <p:cTn id="8" dur="500"/>
                                        <p:tgtEl>
                                          <p:spTgt spid="8196"/>
                                        </p:tgtEl>
                                      </p:cBhvr>
                                    </p:animEffect>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8195">
                                            <p:txEl>
                                              <p:pRg st="0" end="0"/>
                                            </p:txEl>
                                          </p:spTgt>
                                        </p:tgtEl>
                                        <p:attrNameLst>
                                          <p:attrName>style.visibility</p:attrName>
                                        </p:attrNameLst>
                                      </p:cBhvr>
                                      <p:to>
                                        <p:strVal val="visible"/>
                                      </p:to>
                                    </p:set>
                                    <p:anim calcmode="lin" valueType="num">
                                      <p:cBhvr additive="base">
                                        <p:cTn id="13" dur="500"/>
                                        <p:tgtEl>
                                          <p:spTgt spid="8195">
                                            <p:txEl>
                                              <p:pRg st="0" end="0"/>
                                            </p:txEl>
                                          </p:spTgt>
                                        </p:tgtEl>
                                        <p:attrNameLst>
                                          <p:attrName>ppt_y</p:attrName>
                                        </p:attrNameLst>
                                      </p:cBhvr>
                                      <p:tavLst>
                                        <p:tav tm="0">
                                          <p:val>
                                            <p:strVal val="#ppt_y+#ppt_h*1.125000"/>
                                          </p:val>
                                        </p:tav>
                                        <p:tav tm="100000">
                                          <p:val>
                                            <p:strVal val="#ppt_y"/>
                                          </p:val>
                                        </p:tav>
                                      </p:tavLst>
                                    </p:anim>
                                    <p:animEffect transition="in" filter="wipe(up)">
                                      <p:cBhvr>
                                        <p:cTn id="14" dur="500"/>
                                        <p:tgtEl>
                                          <p:spTgt spid="8195">
                                            <p:txEl>
                                              <p:pRg st="0" end="0"/>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8195">
                                            <p:txEl>
                                              <p:pRg st="1" end="1"/>
                                            </p:txEl>
                                          </p:spTgt>
                                        </p:tgtEl>
                                        <p:attrNameLst>
                                          <p:attrName>style.visibility</p:attrName>
                                        </p:attrNameLst>
                                      </p:cBhvr>
                                      <p:to>
                                        <p:strVal val="visible"/>
                                      </p:to>
                                    </p:set>
                                    <p:anim calcmode="lin" valueType="num">
                                      <p:cBhvr additive="base">
                                        <p:cTn id="19" dur="500"/>
                                        <p:tgtEl>
                                          <p:spTgt spid="8195">
                                            <p:txEl>
                                              <p:pRg st="1" end="1"/>
                                            </p:txEl>
                                          </p:spTgt>
                                        </p:tgtEl>
                                        <p:attrNameLst>
                                          <p:attrName>ppt_y</p:attrName>
                                        </p:attrNameLst>
                                      </p:cBhvr>
                                      <p:tavLst>
                                        <p:tav tm="0">
                                          <p:val>
                                            <p:strVal val="#ppt_y+#ppt_h*1.125000"/>
                                          </p:val>
                                        </p:tav>
                                        <p:tav tm="100000">
                                          <p:val>
                                            <p:strVal val="#ppt_y"/>
                                          </p:val>
                                        </p:tav>
                                      </p:tavLst>
                                    </p:anim>
                                    <p:animEffect transition="in" filter="wipe(up)">
                                      <p:cBhvr>
                                        <p:cTn id="20" dur="500"/>
                                        <p:tgtEl>
                                          <p:spTgt spid="8195">
                                            <p:txEl>
                                              <p:pRg st="1" end="1"/>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8195">
                                            <p:txEl>
                                              <p:pRg st="2" end="2"/>
                                            </p:txEl>
                                          </p:spTgt>
                                        </p:tgtEl>
                                        <p:attrNameLst>
                                          <p:attrName>style.visibility</p:attrName>
                                        </p:attrNameLst>
                                      </p:cBhvr>
                                      <p:to>
                                        <p:strVal val="visible"/>
                                      </p:to>
                                    </p:set>
                                    <p:anim calcmode="lin" valueType="num">
                                      <p:cBhvr additive="base">
                                        <p:cTn id="25" dur="500"/>
                                        <p:tgtEl>
                                          <p:spTgt spid="8195">
                                            <p:txEl>
                                              <p:pRg st="2" end="2"/>
                                            </p:txEl>
                                          </p:spTgt>
                                        </p:tgtEl>
                                        <p:attrNameLst>
                                          <p:attrName>ppt_y</p:attrName>
                                        </p:attrNameLst>
                                      </p:cBhvr>
                                      <p:tavLst>
                                        <p:tav tm="0">
                                          <p:val>
                                            <p:strVal val="#ppt_y+#ppt_h*1.125000"/>
                                          </p:val>
                                        </p:tav>
                                        <p:tav tm="100000">
                                          <p:val>
                                            <p:strVal val="#ppt_y"/>
                                          </p:val>
                                        </p:tav>
                                      </p:tavLst>
                                    </p:anim>
                                    <p:animEffect transition="in" filter="wipe(up)">
                                      <p:cBhvr>
                                        <p:cTn id="26" dur="500"/>
                                        <p:tgtEl>
                                          <p:spTgt spid="8195">
                                            <p:txEl>
                                              <p:pRg st="2" end="2"/>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8195">
                                            <p:txEl>
                                              <p:pRg st="3" end="3"/>
                                            </p:txEl>
                                          </p:spTgt>
                                        </p:tgtEl>
                                        <p:attrNameLst>
                                          <p:attrName>style.visibility</p:attrName>
                                        </p:attrNameLst>
                                      </p:cBhvr>
                                      <p:to>
                                        <p:strVal val="visible"/>
                                      </p:to>
                                    </p:set>
                                    <p:anim calcmode="lin" valueType="num">
                                      <p:cBhvr additive="base">
                                        <p:cTn id="31" dur="500"/>
                                        <p:tgtEl>
                                          <p:spTgt spid="8195">
                                            <p:txEl>
                                              <p:pRg st="3" end="3"/>
                                            </p:txEl>
                                          </p:spTgt>
                                        </p:tgtEl>
                                        <p:attrNameLst>
                                          <p:attrName>ppt_y</p:attrName>
                                        </p:attrNameLst>
                                      </p:cBhvr>
                                      <p:tavLst>
                                        <p:tav tm="0">
                                          <p:val>
                                            <p:strVal val="#ppt_y+#ppt_h*1.125000"/>
                                          </p:val>
                                        </p:tav>
                                        <p:tav tm="100000">
                                          <p:val>
                                            <p:strVal val="#ppt_y"/>
                                          </p:val>
                                        </p:tav>
                                      </p:tavLst>
                                    </p:anim>
                                    <p:animEffect transition="in" filter="wipe(up)">
                                      <p:cBhvr>
                                        <p:cTn id="32" dur="500"/>
                                        <p:tgtEl>
                                          <p:spTgt spid="819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228600"/>
            <a:ext cx="7772400" cy="464096"/>
          </a:xfrm>
        </p:spPr>
        <p:txBody>
          <a:bodyPr/>
          <a:lstStyle/>
          <a:p>
            <a:r>
              <a:rPr lang="en-US" sz="3200" b="1" dirty="0"/>
              <a:t>Network Solids of Silicon</a:t>
            </a:r>
            <a:endParaRPr lang="en-CA" sz="3200" b="1" dirty="0"/>
          </a:p>
        </p:txBody>
      </p:sp>
      <p:sp>
        <p:nvSpPr>
          <p:cNvPr id="9219" name="Rectangle 3"/>
          <p:cNvSpPr>
            <a:spLocks noGrp="1" noChangeArrowheads="1"/>
          </p:cNvSpPr>
          <p:nvPr>
            <p:ph type="body" idx="1"/>
          </p:nvPr>
        </p:nvSpPr>
        <p:spPr>
          <a:xfrm>
            <a:off x="685800" y="692696"/>
            <a:ext cx="7772400" cy="3733800"/>
          </a:xfrm>
        </p:spPr>
        <p:txBody>
          <a:bodyPr/>
          <a:lstStyle/>
          <a:p>
            <a:pPr marL="609600" indent="-609600">
              <a:lnSpc>
                <a:spcPct val="90000"/>
              </a:lnSpc>
            </a:pPr>
            <a:r>
              <a:rPr lang="en-US" sz="2800" dirty="0"/>
              <a:t>Silicon makes up 25.7 % of the Earth’s crust.</a:t>
            </a:r>
          </a:p>
          <a:p>
            <a:pPr marL="609600" indent="-609600">
              <a:lnSpc>
                <a:spcPct val="90000"/>
              </a:lnSpc>
              <a:buFontTx/>
              <a:buAutoNum type="arabicPeriod"/>
            </a:pPr>
            <a:r>
              <a:rPr lang="en-US" sz="2800" dirty="0"/>
              <a:t>Quartz </a:t>
            </a:r>
          </a:p>
          <a:p>
            <a:pPr marL="609600" indent="-609600">
              <a:lnSpc>
                <a:spcPct val="90000"/>
              </a:lnSpc>
              <a:spcBef>
                <a:spcPct val="0"/>
              </a:spcBef>
              <a:buFontTx/>
              <a:buNone/>
            </a:pPr>
            <a:r>
              <a:rPr lang="en-US" sz="2800" dirty="0"/>
              <a:t>	</a:t>
            </a:r>
            <a:r>
              <a:rPr lang="en-US" sz="2800" dirty="0">
                <a:cs typeface="Times New Roman" charset="0"/>
              </a:rPr>
              <a:t>• 	A large 3-dimensional network with silicon and oxygen.</a:t>
            </a:r>
          </a:p>
          <a:p>
            <a:pPr marL="609600" indent="-609600">
              <a:lnSpc>
                <a:spcPct val="90000"/>
              </a:lnSpc>
              <a:spcBef>
                <a:spcPct val="0"/>
              </a:spcBef>
              <a:buFontTx/>
              <a:buNone/>
            </a:pPr>
            <a:r>
              <a:rPr lang="en-US" sz="2800" dirty="0">
                <a:cs typeface="Times New Roman" charset="0"/>
              </a:rPr>
              <a:t>	•	Each silicon is </a:t>
            </a:r>
            <a:r>
              <a:rPr lang="en-US" sz="2800" dirty="0" err="1">
                <a:cs typeface="Times New Roman" charset="0"/>
              </a:rPr>
              <a:t>tetrahedrally</a:t>
            </a:r>
            <a:r>
              <a:rPr lang="en-US" sz="2800" dirty="0">
                <a:cs typeface="Times New Roman" charset="0"/>
              </a:rPr>
              <a:t> bonded to four oxygen atoms.</a:t>
            </a:r>
          </a:p>
          <a:p>
            <a:pPr marL="609600" indent="-609600">
              <a:lnSpc>
                <a:spcPct val="90000"/>
              </a:lnSpc>
              <a:spcBef>
                <a:spcPct val="0"/>
              </a:spcBef>
              <a:buFontTx/>
              <a:buNone/>
            </a:pPr>
            <a:r>
              <a:rPr lang="en-US" sz="2800" dirty="0">
                <a:cs typeface="Times New Roman" charset="0"/>
              </a:rPr>
              <a:t>	•	Foreign metal ions in quartz produce semiprecious stones such as emerald, amethyst and garnet.</a:t>
            </a:r>
            <a:endParaRPr lang="en-CA" sz="2800" dirty="0">
              <a:cs typeface="Times New Roman" charset="0"/>
            </a:endParaRPr>
          </a:p>
        </p:txBody>
      </p:sp>
      <p:graphicFrame>
        <p:nvGraphicFramePr>
          <p:cNvPr id="9221" name="Object 5"/>
          <p:cNvGraphicFramePr>
            <a:graphicFrameLocks noChangeAspect="1"/>
          </p:cNvGraphicFramePr>
          <p:nvPr>
            <p:extLst>
              <p:ext uri="{D42A27DB-BD31-4B8C-83A1-F6EECF244321}">
                <p14:modId xmlns:p14="http://schemas.microsoft.com/office/powerpoint/2010/main" val="1877428651"/>
              </p:ext>
            </p:extLst>
          </p:nvPr>
        </p:nvGraphicFramePr>
        <p:xfrm>
          <a:off x="2514600" y="4293096"/>
          <a:ext cx="4651375" cy="2073275"/>
        </p:xfrm>
        <a:graphic>
          <a:graphicData uri="http://schemas.openxmlformats.org/presentationml/2006/ole">
            <mc:AlternateContent xmlns:mc="http://schemas.openxmlformats.org/markup-compatibility/2006">
              <mc:Choice xmlns:v="urn:schemas-microsoft-com:vml" Requires="v">
                <p:oleObj spid="_x0000_s20492" name="CS ChemDraw Drawing" r:id="rId3" imgW="2985840" imgH="1336680" progId="ChemDraw.Document.6.0">
                  <p:embed/>
                </p:oleObj>
              </mc:Choice>
              <mc:Fallback>
                <p:oleObj name="CS ChemDraw Drawing" r:id="rId3" imgW="2985840" imgH="1336680"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4293096"/>
                        <a:ext cx="4651375" cy="207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3580047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slide(fromBottom)">
                                      <p:cBhvr>
                                        <p:cTn id="7" dur="500"/>
                                        <p:tgtEl>
                                          <p:spTgt spid="921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9219">
                                            <p:txEl>
                                              <p:pRg st="1" end="1"/>
                                            </p:txEl>
                                          </p:spTgt>
                                        </p:tgtEl>
                                        <p:attrNameLst>
                                          <p:attrName>style.visibility</p:attrName>
                                        </p:attrNameLst>
                                      </p:cBhvr>
                                      <p:to>
                                        <p:strVal val="visible"/>
                                      </p:to>
                                    </p:set>
                                    <p:animEffect transition="in" filter="slide(fromBottom)">
                                      <p:cBhvr>
                                        <p:cTn id="12" dur="500"/>
                                        <p:tgtEl>
                                          <p:spTgt spid="921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9219">
                                            <p:txEl>
                                              <p:pRg st="2" end="2"/>
                                            </p:txEl>
                                          </p:spTgt>
                                        </p:tgtEl>
                                        <p:attrNameLst>
                                          <p:attrName>style.visibility</p:attrName>
                                        </p:attrNameLst>
                                      </p:cBhvr>
                                      <p:to>
                                        <p:strVal val="visible"/>
                                      </p:to>
                                    </p:set>
                                    <p:animEffect transition="in" filter="slide(fromBottom)">
                                      <p:cBhvr>
                                        <p:cTn id="17" dur="500"/>
                                        <p:tgtEl>
                                          <p:spTgt spid="921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9219">
                                            <p:txEl>
                                              <p:pRg st="3" end="3"/>
                                            </p:txEl>
                                          </p:spTgt>
                                        </p:tgtEl>
                                        <p:attrNameLst>
                                          <p:attrName>style.visibility</p:attrName>
                                        </p:attrNameLst>
                                      </p:cBhvr>
                                      <p:to>
                                        <p:strVal val="visible"/>
                                      </p:to>
                                    </p:set>
                                    <p:animEffect transition="in" filter="slide(fromBottom)">
                                      <p:cBhvr>
                                        <p:cTn id="22" dur="500"/>
                                        <p:tgtEl>
                                          <p:spTgt spid="921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9219">
                                            <p:txEl>
                                              <p:pRg st="4" end="4"/>
                                            </p:txEl>
                                          </p:spTgt>
                                        </p:tgtEl>
                                        <p:attrNameLst>
                                          <p:attrName>style.visibility</p:attrName>
                                        </p:attrNameLst>
                                      </p:cBhvr>
                                      <p:to>
                                        <p:strVal val="visible"/>
                                      </p:to>
                                    </p:set>
                                    <p:animEffect transition="in" filter="slide(fromBottom)">
                                      <p:cBhvr>
                                        <p:cTn id="27" dur="500"/>
                                        <p:tgtEl>
                                          <p:spTgt spid="9219">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4" fill="hold" nodeType="clickEffect">
                                  <p:stCondLst>
                                    <p:cond delay="0"/>
                                  </p:stCondLst>
                                  <p:childTnLst>
                                    <p:set>
                                      <p:cBhvr>
                                        <p:cTn id="31" dur="1" fill="hold">
                                          <p:stCondLst>
                                            <p:cond delay="0"/>
                                          </p:stCondLst>
                                        </p:cTn>
                                        <p:tgtEl>
                                          <p:spTgt spid="9221"/>
                                        </p:tgtEl>
                                        <p:attrNameLst>
                                          <p:attrName>style.visibility</p:attrName>
                                        </p:attrNameLst>
                                      </p:cBhvr>
                                      <p:to>
                                        <p:strVal val="visible"/>
                                      </p:to>
                                    </p:set>
                                    <p:animEffect transition="in" filter="slide(fromBottom)">
                                      <p:cBhvr>
                                        <p:cTn id="32" dur="500"/>
                                        <p:tgtEl>
                                          <p:spTgt spid="9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46050"/>
          </a:xfrm>
        </p:spPr>
        <p:txBody>
          <a:bodyPr/>
          <a:lstStyle/>
          <a:p>
            <a:r>
              <a:rPr lang="en-US" sz="3200" b="1" dirty="0" smtClean="0"/>
              <a:t>Quartz</a:t>
            </a:r>
            <a:endParaRPr lang="en-CA" sz="3200" b="1"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908720"/>
            <a:ext cx="2815761"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281325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381000" y="152400"/>
            <a:ext cx="7772400" cy="1676400"/>
          </a:xfrm>
        </p:spPr>
        <p:txBody>
          <a:bodyPr/>
          <a:lstStyle/>
          <a:p>
            <a:pPr marL="609600" indent="-609600">
              <a:lnSpc>
                <a:spcPct val="90000"/>
              </a:lnSpc>
              <a:spcBef>
                <a:spcPct val="0"/>
              </a:spcBef>
              <a:buFontTx/>
              <a:buAutoNum type="arabicPeriod" startAt="2"/>
            </a:pPr>
            <a:r>
              <a:rPr lang="en-US" sz="2800" dirty="0"/>
              <a:t>Mica</a:t>
            </a:r>
          </a:p>
          <a:p>
            <a:pPr marL="609600" indent="-609600">
              <a:lnSpc>
                <a:spcPct val="90000"/>
              </a:lnSpc>
              <a:spcBef>
                <a:spcPct val="0"/>
              </a:spcBef>
              <a:buFontTx/>
              <a:buNone/>
            </a:pPr>
            <a:r>
              <a:rPr lang="en-US" sz="2800" dirty="0"/>
              <a:t>	</a:t>
            </a:r>
            <a:r>
              <a:rPr lang="en-US" sz="2800" dirty="0">
                <a:cs typeface="Times New Roman" charset="0"/>
              </a:rPr>
              <a:t>•	2-dimensional sheets of silicate</a:t>
            </a:r>
          </a:p>
          <a:p>
            <a:pPr marL="609600" indent="-609600">
              <a:lnSpc>
                <a:spcPct val="90000"/>
              </a:lnSpc>
              <a:spcBef>
                <a:spcPct val="0"/>
              </a:spcBef>
              <a:buFontTx/>
              <a:buNone/>
            </a:pPr>
            <a:r>
              <a:rPr lang="en-US" sz="2800" dirty="0">
                <a:cs typeface="Times New Roman" charset="0"/>
              </a:rPr>
              <a:t>	•	weak attractions between the layers make 	mica flake easily</a:t>
            </a:r>
          </a:p>
          <a:p>
            <a:pPr marL="609600" indent="-609600">
              <a:lnSpc>
                <a:spcPct val="90000"/>
              </a:lnSpc>
              <a:buFontTx/>
              <a:buNone/>
            </a:pPr>
            <a:endParaRPr lang="en-CA" sz="2800" dirty="0"/>
          </a:p>
        </p:txBody>
      </p:sp>
      <p:graphicFrame>
        <p:nvGraphicFramePr>
          <p:cNvPr id="10244" name="Object 4"/>
          <p:cNvGraphicFramePr>
            <a:graphicFrameLocks noChangeAspect="1"/>
          </p:cNvGraphicFramePr>
          <p:nvPr/>
        </p:nvGraphicFramePr>
        <p:xfrm>
          <a:off x="4114800" y="990600"/>
          <a:ext cx="2514600" cy="2017713"/>
        </p:xfrm>
        <a:graphic>
          <a:graphicData uri="http://schemas.openxmlformats.org/presentationml/2006/ole">
            <mc:AlternateContent xmlns:mc="http://schemas.openxmlformats.org/markup-compatibility/2006">
              <mc:Choice xmlns:v="urn:schemas-microsoft-com:vml" Requires="v">
                <p:oleObj spid="_x0000_s21526" name="CS ChemDraw Drawing" r:id="rId3" imgW="1748160" imgH="1401480" progId="ChemDraw.Document.6.0">
                  <p:embed/>
                </p:oleObj>
              </mc:Choice>
              <mc:Fallback>
                <p:oleObj name="CS ChemDraw Drawing" r:id="rId3" imgW="1748160" imgH="1401480"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990600"/>
                        <a:ext cx="2514600" cy="2017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45" name="Text Box 5"/>
          <p:cNvSpPr txBox="1">
            <a:spLocks noChangeArrowheads="1"/>
          </p:cNvSpPr>
          <p:nvPr/>
        </p:nvSpPr>
        <p:spPr bwMode="auto">
          <a:xfrm>
            <a:off x="381000" y="2895600"/>
            <a:ext cx="8153400" cy="222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charset="0"/>
              </a:defRPr>
            </a:lvl1pPr>
            <a:lvl2pPr marL="914400" indent="-457200">
              <a:defRPr sz="2400">
                <a:solidFill>
                  <a:schemeClr val="tx1"/>
                </a:solidFill>
                <a:latin typeface="Times New Roman" charset="0"/>
              </a:defRPr>
            </a:lvl2pPr>
            <a:lvl3pPr marL="1371600" indent="-457200">
              <a:defRPr sz="2400">
                <a:solidFill>
                  <a:schemeClr val="tx1"/>
                </a:solidFill>
                <a:latin typeface="Times New Roman" charset="0"/>
              </a:defRPr>
            </a:lvl3pPr>
            <a:lvl4pPr marL="1828800" indent="-457200">
              <a:defRPr sz="2400">
                <a:solidFill>
                  <a:schemeClr val="tx1"/>
                </a:solidFill>
                <a:latin typeface="Times New Roman" charset="0"/>
              </a:defRPr>
            </a:lvl4pPr>
            <a:lvl5pPr marL="2286000" indent="-457200">
              <a:defRPr sz="2400">
                <a:solidFill>
                  <a:schemeClr val="tx1"/>
                </a:solidFill>
                <a:latin typeface="Times New Roman" charset="0"/>
              </a:defRPr>
            </a:lvl5pPr>
            <a:lvl6pPr marL="2743200" indent="-457200" fontAlgn="base">
              <a:spcBef>
                <a:spcPct val="0"/>
              </a:spcBef>
              <a:spcAft>
                <a:spcPct val="0"/>
              </a:spcAft>
              <a:defRPr sz="2400">
                <a:solidFill>
                  <a:schemeClr val="tx1"/>
                </a:solidFill>
                <a:latin typeface="Times New Roman" charset="0"/>
              </a:defRPr>
            </a:lvl6pPr>
            <a:lvl7pPr marL="3200400" indent="-457200" fontAlgn="base">
              <a:spcBef>
                <a:spcPct val="0"/>
              </a:spcBef>
              <a:spcAft>
                <a:spcPct val="0"/>
              </a:spcAft>
              <a:defRPr sz="2400">
                <a:solidFill>
                  <a:schemeClr val="tx1"/>
                </a:solidFill>
                <a:latin typeface="Times New Roman" charset="0"/>
              </a:defRPr>
            </a:lvl7pPr>
            <a:lvl8pPr marL="3657600" indent="-457200" fontAlgn="base">
              <a:spcBef>
                <a:spcPct val="0"/>
              </a:spcBef>
              <a:spcAft>
                <a:spcPct val="0"/>
              </a:spcAft>
              <a:defRPr sz="2400">
                <a:solidFill>
                  <a:schemeClr val="tx1"/>
                </a:solidFill>
                <a:latin typeface="Times New Roman" charset="0"/>
              </a:defRPr>
            </a:lvl8pPr>
            <a:lvl9pPr marL="4114800" indent="-457200" fontAlgn="base">
              <a:spcBef>
                <a:spcPct val="0"/>
              </a:spcBef>
              <a:spcAft>
                <a:spcPct val="0"/>
              </a:spcAft>
              <a:defRPr sz="2400">
                <a:solidFill>
                  <a:schemeClr val="tx1"/>
                </a:solidFill>
                <a:latin typeface="Times New Roman" charset="0"/>
              </a:defRPr>
            </a:lvl9pPr>
          </a:lstStyle>
          <a:p>
            <a:pPr>
              <a:buFontTx/>
              <a:buAutoNum type="arabicPeriod" startAt="3"/>
            </a:pPr>
            <a:r>
              <a:rPr lang="en-US" sz="2800" dirty="0">
                <a:latin typeface="+mn-lt"/>
              </a:rPr>
              <a:t>Asbestos</a:t>
            </a:r>
          </a:p>
          <a:p>
            <a:r>
              <a:rPr lang="en-US" sz="2800" dirty="0">
                <a:latin typeface="+mn-lt"/>
              </a:rPr>
              <a:t>	</a:t>
            </a:r>
            <a:r>
              <a:rPr lang="en-US" sz="2800" dirty="0">
                <a:latin typeface="+mn-lt"/>
                <a:cs typeface="Times New Roman" charset="0"/>
              </a:rPr>
              <a:t>•	Asbestos forms fibrous, stringy one-dimensional 	chains.</a:t>
            </a:r>
          </a:p>
          <a:p>
            <a:r>
              <a:rPr lang="en-US" sz="2800" dirty="0">
                <a:latin typeface="+mn-lt"/>
                <a:cs typeface="Times New Roman" charset="0"/>
              </a:rPr>
              <a:t>	•	Can be used as a fire retardant but it is now 	known to cause lung cancer</a:t>
            </a:r>
            <a:endParaRPr lang="en-CA" sz="2800" dirty="0">
              <a:latin typeface="+mn-lt"/>
              <a:cs typeface="Times New Roman" charset="0"/>
            </a:endParaRPr>
          </a:p>
        </p:txBody>
      </p:sp>
      <p:graphicFrame>
        <p:nvGraphicFramePr>
          <p:cNvPr id="10246" name="Object 6"/>
          <p:cNvGraphicFramePr>
            <a:graphicFrameLocks noChangeAspect="1"/>
          </p:cNvGraphicFramePr>
          <p:nvPr/>
        </p:nvGraphicFramePr>
        <p:xfrm>
          <a:off x="2667000" y="4800600"/>
          <a:ext cx="4038600" cy="1874838"/>
        </p:xfrm>
        <a:graphic>
          <a:graphicData uri="http://schemas.openxmlformats.org/presentationml/2006/ole">
            <mc:AlternateContent xmlns:mc="http://schemas.openxmlformats.org/markup-compatibility/2006">
              <mc:Choice xmlns:v="urn:schemas-microsoft-com:vml" Requires="v">
                <p:oleObj spid="_x0000_s21527" name="CS ChemDraw Drawing" r:id="rId5" imgW="2865240" imgH="1329840" progId="ChemDraw.Document.6.0">
                  <p:embed/>
                </p:oleObj>
              </mc:Choice>
              <mc:Fallback>
                <p:oleObj name="CS ChemDraw Drawing" r:id="rId5" imgW="2865240" imgH="1329840" progId="ChemDraw.Document.6.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4800600"/>
                        <a:ext cx="4038600" cy="1874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4816869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p:tgtEl>
                                          <p:spTgt spid="1024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10243">
                                            <p:txEl>
                                              <p:pRg st="0" end="0"/>
                                            </p:txEl>
                                          </p:spTgt>
                                        </p:tgtEl>
                                      </p:cBhvr>
                                    </p:animEffect>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p:tgtEl>
                                          <p:spTgt spid="1024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10243">
                                            <p:txEl>
                                              <p:pRg st="1" end="1"/>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additive="base">
                                        <p:cTn id="19" dur="500"/>
                                        <p:tgtEl>
                                          <p:spTgt spid="10243">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10243">
                                            <p:txEl>
                                              <p:pRg st="2" end="2"/>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2" presetClass="entr" presetSubtype="4" fill="hold" nodeType="clickEffect">
                                  <p:stCondLst>
                                    <p:cond delay="0"/>
                                  </p:stCondLst>
                                  <p:childTnLst>
                                    <p:set>
                                      <p:cBhvr>
                                        <p:cTn id="24" dur="1" fill="hold">
                                          <p:stCondLst>
                                            <p:cond delay="0"/>
                                          </p:stCondLst>
                                        </p:cTn>
                                        <p:tgtEl>
                                          <p:spTgt spid="10244"/>
                                        </p:tgtEl>
                                        <p:attrNameLst>
                                          <p:attrName>style.visibility</p:attrName>
                                        </p:attrNameLst>
                                      </p:cBhvr>
                                      <p:to>
                                        <p:strVal val="visible"/>
                                      </p:to>
                                    </p:set>
                                    <p:anim calcmode="lin" valueType="num">
                                      <p:cBhvr additive="base">
                                        <p:cTn id="25" dur="500"/>
                                        <p:tgtEl>
                                          <p:spTgt spid="10244"/>
                                        </p:tgtEl>
                                        <p:attrNameLst>
                                          <p:attrName>ppt_y</p:attrName>
                                        </p:attrNameLst>
                                      </p:cBhvr>
                                      <p:tavLst>
                                        <p:tav tm="0">
                                          <p:val>
                                            <p:strVal val="#ppt_y+#ppt_h*1.125000"/>
                                          </p:val>
                                        </p:tav>
                                        <p:tav tm="100000">
                                          <p:val>
                                            <p:strVal val="#ppt_y"/>
                                          </p:val>
                                        </p:tav>
                                      </p:tavLst>
                                    </p:anim>
                                    <p:animEffect transition="in" filter="wipe(up)">
                                      <p:cBhvr>
                                        <p:cTn id="26" dur="500"/>
                                        <p:tgtEl>
                                          <p:spTgt spid="10244"/>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10245"/>
                                        </p:tgtEl>
                                        <p:attrNameLst>
                                          <p:attrName>style.visibility</p:attrName>
                                        </p:attrNameLst>
                                      </p:cBhvr>
                                      <p:to>
                                        <p:strVal val="visible"/>
                                      </p:to>
                                    </p:set>
                                    <p:anim calcmode="lin" valueType="num">
                                      <p:cBhvr additive="base">
                                        <p:cTn id="31" dur="500"/>
                                        <p:tgtEl>
                                          <p:spTgt spid="10245"/>
                                        </p:tgtEl>
                                        <p:attrNameLst>
                                          <p:attrName>ppt_y</p:attrName>
                                        </p:attrNameLst>
                                      </p:cBhvr>
                                      <p:tavLst>
                                        <p:tav tm="0">
                                          <p:val>
                                            <p:strVal val="#ppt_y+#ppt_h*1.125000"/>
                                          </p:val>
                                        </p:tav>
                                        <p:tav tm="100000">
                                          <p:val>
                                            <p:strVal val="#ppt_y"/>
                                          </p:val>
                                        </p:tav>
                                      </p:tavLst>
                                    </p:anim>
                                    <p:animEffect transition="in" filter="wipe(up)">
                                      <p:cBhvr>
                                        <p:cTn id="32" dur="500"/>
                                        <p:tgtEl>
                                          <p:spTgt spid="10245"/>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2" presetClass="entr" presetSubtype="4" fill="hold" nodeType="clickEffect">
                                  <p:stCondLst>
                                    <p:cond delay="0"/>
                                  </p:stCondLst>
                                  <p:childTnLst>
                                    <p:set>
                                      <p:cBhvr>
                                        <p:cTn id="36" dur="1" fill="hold">
                                          <p:stCondLst>
                                            <p:cond delay="0"/>
                                          </p:stCondLst>
                                        </p:cTn>
                                        <p:tgtEl>
                                          <p:spTgt spid="10246"/>
                                        </p:tgtEl>
                                        <p:attrNameLst>
                                          <p:attrName>style.visibility</p:attrName>
                                        </p:attrNameLst>
                                      </p:cBhvr>
                                      <p:to>
                                        <p:strVal val="visible"/>
                                      </p:to>
                                    </p:set>
                                    <p:anim calcmode="lin" valueType="num">
                                      <p:cBhvr additive="base">
                                        <p:cTn id="37" dur="500"/>
                                        <p:tgtEl>
                                          <p:spTgt spid="10246"/>
                                        </p:tgtEl>
                                        <p:attrNameLst>
                                          <p:attrName>ppt_y</p:attrName>
                                        </p:attrNameLst>
                                      </p:cBhvr>
                                      <p:tavLst>
                                        <p:tav tm="0">
                                          <p:val>
                                            <p:strVal val="#ppt_y+#ppt_h*1.125000"/>
                                          </p:val>
                                        </p:tav>
                                        <p:tav tm="100000">
                                          <p:val>
                                            <p:strVal val="#ppt_y"/>
                                          </p:val>
                                        </p:tav>
                                      </p:tavLst>
                                    </p:anim>
                                    <p:animEffect transition="in" filter="wipe(up)">
                                      <p:cBhvr>
                                        <p:cTn id="38" dur="500"/>
                                        <p:tgtEl>
                                          <p:spTgt spid="102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P spid="10245" grpId="0" autoUpdateAnimBg="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lstStyle/>
          <a:p>
            <a:r>
              <a:rPr lang="en-US" sz="3200" b="1" dirty="0" smtClean="0"/>
              <a:t>Asbestos</a:t>
            </a:r>
            <a:endParaRPr lang="en-CA" sz="3200" b="1" dirty="0"/>
          </a:p>
        </p:txBody>
      </p:sp>
      <p:pic>
        <p:nvPicPr>
          <p:cNvPr id="14338" name="Picture 2" descr="H:\12chem\networksolids\asbestos-sm.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796136" y="1196752"/>
            <a:ext cx="2352261" cy="3528392"/>
          </a:xfrm>
          <a:prstGeom prst="rect">
            <a:avLst/>
          </a:prstGeom>
          <a:noFill/>
          <a:extLst>
            <a:ext uri="{909E8E84-426E-40DD-AFC4-6F175D3DCCD1}">
              <a14:hiddenFill xmlns:a14="http://schemas.microsoft.com/office/drawing/2010/main">
                <a:solidFill>
                  <a:srgbClr val="FFFFFF"/>
                </a:solidFill>
              </a14:hiddenFill>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3789040"/>
            <a:ext cx="3289139"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980728"/>
            <a:ext cx="3577172" cy="2182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726078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46050"/>
          </a:xfrm>
        </p:spPr>
        <p:txBody>
          <a:bodyPr/>
          <a:lstStyle/>
          <a:p>
            <a:r>
              <a:rPr lang="en-US" sz="3200" b="1" dirty="0" smtClean="0"/>
              <a:t>Mica</a:t>
            </a:r>
            <a:endParaRPr lang="en-CA" sz="3200" b="1" dirty="0"/>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1611360"/>
            <a:ext cx="5051623" cy="3635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1" name="Picture 3" descr="H:\12chem\networksolids\CA0GB3AV.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268760"/>
            <a:ext cx="2887450" cy="2160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0977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130175"/>
            <a:ext cx="8229600" cy="346075"/>
          </a:xfrm>
        </p:spPr>
        <p:txBody>
          <a:bodyPr rtlCol="0">
            <a:normAutofit fontScale="90000"/>
          </a:bodyPr>
          <a:lstStyle/>
          <a:p>
            <a:pPr fontAlgn="auto">
              <a:spcAft>
                <a:spcPts val="0"/>
              </a:spcAft>
              <a:defRPr/>
            </a:pPr>
            <a:r>
              <a:rPr lang="en-US" sz="3200" b="1" dirty="0"/>
              <a:t>Electron Configurations</a:t>
            </a:r>
          </a:p>
        </p:txBody>
      </p:sp>
      <p:sp>
        <p:nvSpPr>
          <p:cNvPr id="20482" name="Rectangle 3"/>
          <p:cNvSpPr>
            <a:spLocks noGrp="1" noChangeArrowheads="1"/>
          </p:cNvSpPr>
          <p:nvPr>
            <p:ph type="body" idx="1"/>
          </p:nvPr>
        </p:nvSpPr>
        <p:spPr>
          <a:xfrm>
            <a:off x="468313" y="620713"/>
            <a:ext cx="8229600" cy="5759450"/>
          </a:xfrm>
        </p:spPr>
        <p:txBody>
          <a:bodyPr/>
          <a:lstStyle/>
          <a:p>
            <a:pPr>
              <a:lnSpc>
                <a:spcPct val="90000"/>
              </a:lnSpc>
            </a:pPr>
            <a:r>
              <a:rPr lang="en-US" sz="2800" smtClean="0"/>
              <a:t>Electron configuration shows the specific placement of electrons within an energy level</a:t>
            </a:r>
          </a:p>
          <a:p>
            <a:pPr>
              <a:lnSpc>
                <a:spcPct val="90000"/>
              </a:lnSpc>
            </a:pPr>
            <a:r>
              <a:rPr lang="en-US" sz="2800" smtClean="0"/>
              <a:t>The sublevels of an energy level are called orbitals and each orbital can hold a maximum of 2 electrons.</a:t>
            </a:r>
          </a:p>
          <a:p>
            <a:pPr>
              <a:lnSpc>
                <a:spcPct val="90000"/>
              </a:lnSpc>
            </a:pPr>
            <a:r>
              <a:rPr lang="en-US" sz="2800" smtClean="0"/>
              <a:t>There are 4 orbital types: s, p, d, f.</a:t>
            </a:r>
          </a:p>
          <a:p>
            <a:pPr>
              <a:lnSpc>
                <a:spcPct val="90000"/>
              </a:lnSpc>
            </a:pPr>
            <a:r>
              <a:rPr lang="en-US" sz="2800" smtClean="0"/>
              <a:t>s orbital </a:t>
            </a:r>
            <a:r>
              <a:rPr lang="en-US" sz="2800" smtClean="0">
                <a:cs typeface="Arial" charset="0"/>
              </a:rPr>
              <a:t>→ single</a:t>
            </a:r>
          </a:p>
          <a:p>
            <a:pPr>
              <a:lnSpc>
                <a:spcPct val="90000"/>
              </a:lnSpc>
            </a:pPr>
            <a:r>
              <a:rPr lang="en-US" sz="2800" smtClean="0">
                <a:cs typeface="Arial" charset="0"/>
              </a:rPr>
              <a:t>p orbitals → group of 3</a:t>
            </a:r>
          </a:p>
          <a:p>
            <a:pPr>
              <a:lnSpc>
                <a:spcPct val="90000"/>
              </a:lnSpc>
            </a:pPr>
            <a:r>
              <a:rPr lang="en-US" sz="2800" smtClean="0">
                <a:cs typeface="Arial" charset="0"/>
              </a:rPr>
              <a:t>d orbitals → group of 5</a:t>
            </a:r>
          </a:p>
          <a:p>
            <a:pPr>
              <a:lnSpc>
                <a:spcPct val="90000"/>
              </a:lnSpc>
            </a:pPr>
            <a:r>
              <a:rPr lang="en-US" sz="2800" smtClean="0">
                <a:cs typeface="Arial" charset="0"/>
              </a:rPr>
              <a:t>f orbitals → group of 7</a:t>
            </a:r>
          </a:p>
          <a:p>
            <a:pPr>
              <a:lnSpc>
                <a:spcPct val="90000"/>
              </a:lnSpc>
            </a:pPr>
            <a:r>
              <a:rPr lang="en-US" sz="2800" smtClean="0"/>
              <a:t>Every energy level will have an s orbital, p orbitals are found at energy level 2 and above, d orbitals are in energy levels 3 and above and f orbitals are at levels 4 and above.</a:t>
            </a:r>
            <a:endParaRPr lang="en-US" sz="2800" smtClean="0">
              <a:cs typeface="Arial" charset="0"/>
            </a:endParaRPr>
          </a:p>
          <a:p>
            <a:pPr>
              <a:lnSpc>
                <a:spcPct val="90000"/>
              </a:lnSpc>
            </a:pPr>
            <a:endParaRPr lang="en-US" sz="2800" smtClean="0">
              <a:cs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68313" y="188913"/>
            <a:ext cx="8229600" cy="2447925"/>
          </a:xfrm>
        </p:spPr>
        <p:txBody>
          <a:bodyPr rtlCol="0">
            <a:normAutofit lnSpcReduction="10000"/>
          </a:bodyPr>
          <a:lstStyle/>
          <a:p>
            <a:pPr fontAlgn="auto">
              <a:lnSpc>
                <a:spcPct val="90000"/>
              </a:lnSpc>
              <a:spcAft>
                <a:spcPts val="0"/>
              </a:spcAft>
              <a:buFont typeface="Arial" pitchFamily="34" charset="0"/>
              <a:buChar char="•"/>
              <a:defRPr/>
            </a:pPr>
            <a:r>
              <a:rPr lang="en-US" sz="2800" dirty="0" smtClean="0"/>
              <a:t>Electrons </a:t>
            </a:r>
            <a:r>
              <a:rPr lang="en-US" sz="2800" dirty="0"/>
              <a:t>are always placed in the lowest energy orbitals first (i.e. closest to the nucleus)</a:t>
            </a:r>
          </a:p>
          <a:p>
            <a:pPr fontAlgn="auto">
              <a:lnSpc>
                <a:spcPct val="90000"/>
              </a:lnSpc>
              <a:spcAft>
                <a:spcPts val="0"/>
              </a:spcAft>
              <a:buFont typeface="Arial" pitchFamily="34" charset="0"/>
              <a:buChar char="•"/>
              <a:defRPr/>
            </a:pPr>
            <a:r>
              <a:rPr lang="en-US" sz="2800" dirty="0"/>
              <a:t>Due to the overlapping of energy levels, some orbitals of a higher energy level are actually closer to the nucleus than orbitals of the energy level below them.</a:t>
            </a:r>
          </a:p>
        </p:txBody>
      </p:sp>
      <p:pic>
        <p:nvPicPr>
          <p:cNvPr id="21506" name="Picture 1"/>
          <p:cNvPicPr>
            <a:picLocks noChangeAspect="1"/>
          </p:cNvPicPr>
          <p:nvPr/>
        </p:nvPicPr>
        <p:blipFill>
          <a:blip r:embed="rId2"/>
          <a:srcRect/>
          <a:stretch>
            <a:fillRect/>
          </a:stretch>
        </p:blipFill>
        <p:spPr bwMode="auto">
          <a:xfrm>
            <a:off x="2484438" y="2133600"/>
            <a:ext cx="4319587" cy="44561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614</TotalTime>
  <Words>3732</Words>
  <Application>Microsoft Office PowerPoint</Application>
  <PresentationFormat>On-screen Show (4:3)</PresentationFormat>
  <Paragraphs>295</Paragraphs>
  <Slides>76</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76</vt:i4>
      </vt:variant>
    </vt:vector>
  </HeadingPairs>
  <TitlesOfParts>
    <vt:vector size="78" baseType="lpstr">
      <vt:lpstr>Office Theme</vt:lpstr>
      <vt:lpstr>CS ChemDraw Drawing</vt:lpstr>
      <vt:lpstr>Atomic Structure</vt:lpstr>
      <vt:lpstr>The Quantum Mechanical Model of the Atom</vt:lpstr>
      <vt:lpstr>PowerPoint Presentation</vt:lpstr>
      <vt:lpstr>PowerPoint Presentation</vt:lpstr>
      <vt:lpstr>PowerPoint Presentation</vt:lpstr>
      <vt:lpstr>PowerPoint Presentation</vt:lpstr>
      <vt:lpstr>Electron Configuration and Energy Level Diagrams</vt:lpstr>
      <vt:lpstr>Electron Configurations</vt:lpstr>
      <vt:lpstr>PowerPoint Presentation</vt:lpstr>
      <vt:lpstr>PowerPoint Presentation</vt:lpstr>
      <vt:lpstr>PowerPoint Presentation</vt:lpstr>
      <vt:lpstr>Energy Level Diagrams</vt:lpstr>
      <vt:lpstr>PowerPoint Presentation</vt:lpstr>
      <vt:lpstr>PowerPoint Presentation</vt:lpstr>
      <vt:lpstr>Anomalous Electron Configurations</vt:lpstr>
      <vt:lpstr>Quantum Numbers</vt:lpstr>
      <vt:lpstr>PowerPoint Presentation</vt:lpstr>
      <vt:lpstr>Sample Problems</vt:lpstr>
      <vt:lpstr>Types of Chemical Bonds</vt:lpstr>
      <vt:lpstr>IONIC BONDS</vt:lpstr>
      <vt:lpstr>Properties of Ionic Compounds</vt:lpstr>
      <vt:lpstr>COVALENT BONDS</vt:lpstr>
      <vt:lpstr>Properties of Non-Polar Covalent Compounds</vt:lpstr>
      <vt:lpstr>Properties of Polar Covalent Molecules</vt:lpstr>
      <vt:lpstr>LEWIS DIAGRAMS</vt:lpstr>
      <vt:lpstr>Ionic Compounds</vt:lpstr>
      <vt:lpstr>The Want-Have Method</vt:lpstr>
      <vt:lpstr>PowerPoint Presentation</vt:lpstr>
      <vt:lpstr>Non-Octet Compounds </vt:lpstr>
      <vt:lpstr>Drawing Non-Octet Diagrams</vt:lpstr>
      <vt:lpstr>Resonance Structures</vt:lpstr>
      <vt:lpstr>Coordinate Covalent Bonds</vt:lpstr>
      <vt:lpstr>VSEPR THEORY</vt:lpstr>
      <vt:lpstr>What is the VSEPR Theory?</vt:lpstr>
      <vt:lpstr>Molecules with the central atom surrounded by four bonding pairs (i.e. four atoms)</vt:lpstr>
      <vt:lpstr>Example CCl4</vt:lpstr>
      <vt:lpstr>Molecules with the central atom surrounded by 3 bonding pairs and 1 non-bonding pair</vt:lpstr>
      <vt:lpstr>Example NH3</vt:lpstr>
      <vt:lpstr>Molecules with the central atom surrounded by 2 bonding pairs and 2 non-bonding pairs</vt:lpstr>
      <vt:lpstr>Example H2O</vt:lpstr>
      <vt:lpstr>Molecules with the central atom surrounded by 5 pairs of bonding pairs</vt:lpstr>
      <vt:lpstr>Example PF5</vt:lpstr>
      <vt:lpstr>Molecules with the central atom surrounded by 6 pairs of bonding pairs</vt:lpstr>
      <vt:lpstr>Example SF6</vt:lpstr>
      <vt:lpstr>Molecules with the central atom with an incomplete octet</vt:lpstr>
      <vt:lpstr>Example BeF2   Example BF3</vt:lpstr>
      <vt:lpstr>Things to Remember</vt:lpstr>
      <vt:lpstr>Valence Bond Theory</vt:lpstr>
      <vt:lpstr>How do bonds form?</vt:lpstr>
      <vt:lpstr>Example  H2</vt:lpstr>
      <vt:lpstr>Example  HF</vt:lpstr>
      <vt:lpstr>Other Points on the Valence Bond Theory</vt:lpstr>
      <vt:lpstr>Hybridization</vt:lpstr>
      <vt:lpstr>More on the Valence Bond Theory (VBT)</vt:lpstr>
      <vt:lpstr>HYBRIDIZATION THEORY</vt:lpstr>
      <vt:lpstr>PowerPoint Presentation</vt:lpstr>
      <vt:lpstr>PowerPoint Presentation</vt:lpstr>
      <vt:lpstr>Homework Questions</vt:lpstr>
      <vt:lpstr>Types of Solids</vt:lpstr>
      <vt:lpstr>Metallic Bonding</vt:lpstr>
      <vt:lpstr>What is a metallic bond ?</vt:lpstr>
      <vt:lpstr>Properties of Metallic Compounds</vt:lpstr>
      <vt:lpstr>PowerPoint Presentation</vt:lpstr>
      <vt:lpstr>Network Solids</vt:lpstr>
      <vt:lpstr>What is a network solid?</vt:lpstr>
      <vt:lpstr>3-Dimensional Network Solids</vt:lpstr>
      <vt:lpstr>2-Dimensional Network Solids</vt:lpstr>
      <vt:lpstr>1-Dimensional Network Solids</vt:lpstr>
      <vt:lpstr>Graphite</vt:lpstr>
      <vt:lpstr>PowerPoint Presentation</vt:lpstr>
      <vt:lpstr>Diamond</vt:lpstr>
      <vt:lpstr>Network Solids of Silicon</vt:lpstr>
      <vt:lpstr>Quartz</vt:lpstr>
      <vt:lpstr>PowerPoint Presentation</vt:lpstr>
      <vt:lpstr>Asbestos</vt:lpstr>
      <vt:lpstr>Mica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Atomic Structure</dc:title>
  <dc:creator>Jen</dc:creator>
  <cp:lastModifiedBy>Wilson, Jen</cp:lastModifiedBy>
  <cp:revision>42</cp:revision>
  <dcterms:created xsi:type="dcterms:W3CDTF">2013-01-06T01:46:43Z</dcterms:created>
  <dcterms:modified xsi:type="dcterms:W3CDTF">2014-06-06T13:44:53Z</dcterms:modified>
</cp:coreProperties>
</file>